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3"/>
  </p:handoutMasterIdLst>
  <p:sldIdLst>
    <p:sldId id="3186" r:id="rId3"/>
    <p:sldId id="3176" r:id="rId5"/>
    <p:sldId id="3177" r:id="rId6"/>
    <p:sldId id="3188" r:id="rId7"/>
    <p:sldId id="3182" r:id="rId8"/>
    <p:sldId id="3204" r:id="rId9"/>
    <p:sldId id="3178" r:id="rId10"/>
    <p:sldId id="3150" r:id="rId11"/>
    <p:sldId id="3130" r:id="rId12"/>
    <p:sldId id="3205" r:id="rId13"/>
    <p:sldId id="3206" r:id="rId14"/>
    <p:sldId id="3207" r:id="rId15"/>
    <p:sldId id="3208" r:id="rId16"/>
    <p:sldId id="3209" r:id="rId17"/>
    <p:sldId id="3210" r:id="rId18"/>
    <p:sldId id="3211" r:id="rId19"/>
    <p:sldId id="3212" r:id="rId20"/>
    <p:sldId id="3213" r:id="rId21"/>
    <p:sldId id="3214" r:id="rId22"/>
    <p:sldId id="3179" r:id="rId23"/>
    <p:sldId id="3138" r:id="rId24"/>
    <p:sldId id="3215" r:id="rId25"/>
    <p:sldId id="3216" r:id="rId26"/>
    <p:sldId id="3217" r:id="rId27"/>
    <p:sldId id="3218" r:id="rId28"/>
    <p:sldId id="3219" r:id="rId29"/>
    <p:sldId id="3220" r:id="rId30"/>
    <p:sldId id="3221" r:id="rId31"/>
    <p:sldId id="3187" r:id="rId32"/>
  </p:sldIdLst>
  <p:sldSz cx="12858750" cy="7232650"/>
  <p:notesSz cx="6858000" cy="9144000"/>
  <p:custDataLst>
    <p:tags r:id="rId3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2FDB2607-1784-4EEB-B798-7EB5836EED8A}">
        <p14:showMediaCtrls xmlns:p14="http://schemas.microsoft.com/office/powerpoint/2010/main" val="1"/>
      </p:ext>
    </p:extLst>
  </p:showPr>
  <p:clrMru>
    <a:srgbClr val="FFFF66"/>
    <a:srgbClr val="26C8D2"/>
    <a:srgbClr val="1CB7F1"/>
    <a:srgbClr val="F84E4B"/>
    <a:srgbClr val="FEA702"/>
    <a:srgbClr val="F1686A"/>
    <a:srgbClr val="B10A28"/>
    <a:srgbClr val="CB10D7"/>
    <a:srgbClr val="259FE5"/>
    <a:srgbClr val="72B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94" autoAdjust="0"/>
    <p:restoredTop sz="92986" autoAdjust="0"/>
  </p:normalViewPr>
  <p:slideViewPr>
    <p:cSldViewPr>
      <p:cViewPr varScale="1">
        <p:scale>
          <a:sx n="108" d="100"/>
          <a:sy n="108" d="100"/>
        </p:scale>
        <p:origin x="-522" y="-84"/>
      </p:cViewPr>
      <p:guideLst>
        <p:guide orient="horz" pos="349"/>
        <p:guide orient="horz" pos="4218"/>
        <p:guide pos="4050"/>
        <p:guide pos="557"/>
        <p:guide pos="7588"/>
        <p:guide pos="376"/>
        <p:guide pos="1382"/>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15.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audio" Target="../media/media1.mp3"/><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image" Target="../media/image2.png"/><Relationship Id="rId10" Type="http://schemas.microsoft.com/office/2007/relationships/media"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9.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1" Type="http://schemas.openxmlformats.org/officeDocument/2006/relationships/notesSlide" Target="../notesSlides/notesSlide11.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1" Type="http://schemas.openxmlformats.org/officeDocument/2006/relationships/notesSlide" Target="../notesSlides/notesSlide4.xml"/><Relationship Id="rId10"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53" y="198"/>
            <a:ext cx="12858044" cy="7243365"/>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nvGrpSpPr>
          <p:cNvPr id="83" name="PA_6"/>
          <p:cNvGrpSpPr/>
          <p:nvPr>
            <p:custDataLst>
              <p:tags r:id="rId2"/>
            </p:custDataLst>
          </p:nvPr>
        </p:nvGrpSpPr>
        <p:grpSpPr>
          <a:xfrm>
            <a:off x="8762521" y="1402960"/>
            <a:ext cx="1844753" cy="3004141"/>
            <a:chOff x="7314523" y="736644"/>
            <a:chExt cx="2081664" cy="3825218"/>
          </a:xfrm>
        </p:grpSpPr>
        <p:grpSp>
          <p:nvGrpSpPr>
            <p:cNvPr id="84" name="组合 83"/>
            <p:cNvGrpSpPr/>
            <p:nvPr/>
          </p:nvGrpSpPr>
          <p:grpSpPr>
            <a:xfrm flipH="1">
              <a:off x="7314523" y="1440019"/>
              <a:ext cx="2081664" cy="2081664"/>
              <a:chOff x="2848130" y="1860030"/>
              <a:chExt cx="3807502" cy="3807503"/>
            </a:xfrm>
          </p:grpSpPr>
          <p:sp>
            <p:nvSpPr>
              <p:cNvPr id="86" name="六边形 8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sp>
            <p:nvSpPr>
              <p:cNvPr id="87" name="六边形 86"/>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grpSp>
        <p:sp>
          <p:nvSpPr>
            <p:cNvPr id="85" name="文本框 36"/>
            <p:cNvSpPr txBox="1"/>
            <p:nvPr/>
          </p:nvSpPr>
          <p:spPr>
            <a:xfrm>
              <a:off x="7415345" y="736644"/>
              <a:ext cx="1950702" cy="3825218"/>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民</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8" name="PA_6"/>
          <p:cNvGrpSpPr/>
          <p:nvPr>
            <p:custDataLst>
              <p:tags r:id="rId3"/>
            </p:custDataLst>
          </p:nvPr>
        </p:nvGrpSpPr>
        <p:grpSpPr>
          <a:xfrm>
            <a:off x="6753915" y="1396876"/>
            <a:ext cx="1844751" cy="3004446"/>
            <a:chOff x="7314523" y="756224"/>
            <a:chExt cx="2081664" cy="3825607"/>
          </a:xfrm>
        </p:grpSpPr>
        <p:grpSp>
          <p:nvGrpSpPr>
            <p:cNvPr id="79" name="组合 78"/>
            <p:cNvGrpSpPr/>
            <p:nvPr/>
          </p:nvGrpSpPr>
          <p:grpSpPr>
            <a:xfrm flipH="1">
              <a:off x="7314523" y="1440019"/>
              <a:ext cx="2081664" cy="2081664"/>
              <a:chOff x="2848130" y="1860030"/>
              <a:chExt cx="3807502" cy="3807503"/>
            </a:xfrm>
          </p:grpSpPr>
          <p:sp>
            <p:nvSpPr>
              <p:cNvPr id="81" name="六边形 80"/>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sp>
            <p:nvSpPr>
              <p:cNvPr id="82" name="六边形 81"/>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grpSp>
        <p:sp>
          <p:nvSpPr>
            <p:cNvPr id="80" name="文本框 36"/>
            <p:cNvSpPr txBox="1"/>
            <p:nvPr/>
          </p:nvSpPr>
          <p:spPr>
            <a:xfrm>
              <a:off x="7388121" y="756224"/>
              <a:ext cx="1950705" cy="3825607"/>
            </a:xfrm>
            <a:prstGeom prst="heart">
              <a:avLst/>
            </a:prstGeom>
            <a:noFill/>
          </p:spPr>
          <p:txBody>
            <a:bodyPr wrap="none" rtlCol="0">
              <a:spAutoFit/>
            </a:bodyPr>
            <a:lstStyle/>
            <a:p>
              <a:pPr defTabSz="963930"/>
              <a:r>
                <a:rPr lang="zh-CN" altLang="en-US" sz="7595"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为</a:t>
              </a:r>
              <a:endParaRPr lang="zh-CN" altLang="en-US" sz="7595"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68" name="PA_6"/>
          <p:cNvGrpSpPr/>
          <p:nvPr>
            <p:custDataLst>
              <p:tags r:id="rId4"/>
            </p:custDataLst>
          </p:nvPr>
        </p:nvGrpSpPr>
        <p:grpSpPr>
          <a:xfrm>
            <a:off x="4754360" y="1407304"/>
            <a:ext cx="1844752" cy="3004141"/>
            <a:chOff x="7314523" y="775616"/>
            <a:chExt cx="2081664" cy="3825217"/>
          </a:xfrm>
        </p:grpSpPr>
        <p:grpSp>
          <p:nvGrpSpPr>
            <p:cNvPr id="69" name="组合 68"/>
            <p:cNvGrpSpPr/>
            <p:nvPr/>
          </p:nvGrpSpPr>
          <p:grpSpPr>
            <a:xfrm flipH="1">
              <a:off x="7314523" y="1440019"/>
              <a:ext cx="2081664" cy="2081665"/>
              <a:chOff x="2848130" y="1860030"/>
              <a:chExt cx="3807501" cy="3807506"/>
            </a:xfrm>
          </p:grpSpPr>
          <p:sp>
            <p:nvSpPr>
              <p:cNvPr id="71" name="六边形 70"/>
              <p:cNvSpPr/>
              <p:nvPr/>
            </p:nvSpPr>
            <p:spPr>
              <a:xfrm>
                <a:off x="2848130" y="1860030"/>
                <a:ext cx="3807501" cy="3807506"/>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srgbClr val="F17445"/>
                  </a:solidFill>
                </a:endParaRPr>
              </a:p>
            </p:txBody>
          </p:sp>
          <p:sp>
            <p:nvSpPr>
              <p:cNvPr id="72" name="六边形 71"/>
              <p:cNvSpPr/>
              <p:nvPr/>
            </p:nvSpPr>
            <p:spPr>
              <a:xfrm>
                <a:off x="2936815" y="1860030"/>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srgbClr val="F17445"/>
                  </a:solidFill>
                </a:endParaRPr>
              </a:p>
            </p:txBody>
          </p:sp>
        </p:grpSp>
        <p:sp>
          <p:nvSpPr>
            <p:cNvPr id="70" name="文本框 36"/>
            <p:cNvSpPr txBox="1"/>
            <p:nvPr/>
          </p:nvSpPr>
          <p:spPr>
            <a:xfrm>
              <a:off x="7383541" y="775616"/>
              <a:ext cx="1950704" cy="3825217"/>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政</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3" name="PA_6"/>
          <p:cNvGrpSpPr/>
          <p:nvPr>
            <p:custDataLst>
              <p:tags r:id="rId5"/>
            </p:custDataLst>
          </p:nvPr>
        </p:nvGrpSpPr>
        <p:grpSpPr>
          <a:xfrm>
            <a:off x="2733542" y="1372986"/>
            <a:ext cx="1844753" cy="3004141"/>
            <a:chOff x="7314523" y="752689"/>
            <a:chExt cx="2081664" cy="3825217"/>
          </a:xfrm>
        </p:grpSpPr>
        <p:grpSp>
          <p:nvGrpSpPr>
            <p:cNvPr id="74" name="组合 73"/>
            <p:cNvGrpSpPr/>
            <p:nvPr/>
          </p:nvGrpSpPr>
          <p:grpSpPr>
            <a:xfrm flipH="1">
              <a:off x="7314523" y="1440019"/>
              <a:ext cx="2081664" cy="2081664"/>
              <a:chOff x="2848130" y="1860030"/>
              <a:chExt cx="3807502" cy="3807503"/>
            </a:xfrm>
          </p:grpSpPr>
          <p:sp>
            <p:nvSpPr>
              <p:cNvPr id="76" name="六边形 7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10120">
                  <a:solidFill>
                    <a:srgbClr val="E94744"/>
                  </a:solidFill>
                </a:endParaRPr>
              </a:p>
            </p:txBody>
          </p:sp>
          <p:sp>
            <p:nvSpPr>
              <p:cNvPr id="77" name="六边形 76"/>
              <p:cNvSpPr/>
              <p:nvPr/>
            </p:nvSpPr>
            <p:spPr>
              <a:xfrm>
                <a:off x="2936815" y="1948723"/>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10120">
                  <a:solidFill>
                    <a:srgbClr val="E94744"/>
                  </a:solidFill>
                </a:endParaRPr>
              </a:p>
            </p:txBody>
          </p:sp>
        </p:grpSp>
        <p:sp>
          <p:nvSpPr>
            <p:cNvPr id="75" name="文本框 36"/>
            <p:cNvSpPr txBox="1"/>
            <p:nvPr/>
          </p:nvSpPr>
          <p:spPr>
            <a:xfrm>
              <a:off x="7359261" y="752689"/>
              <a:ext cx="1950702" cy="3825217"/>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民</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14" name="PA_六边形 113"/>
          <p:cNvSpPr/>
          <p:nvPr>
            <p:custDataLst>
              <p:tags r:id="rId6"/>
            </p:custDataLst>
          </p:nvPr>
        </p:nvSpPr>
        <p:spPr>
          <a:xfrm>
            <a:off x="2003400" y="4223858"/>
            <a:ext cx="8925249" cy="963452"/>
          </a:xfrm>
          <a:prstGeom prst="hexagon">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8532" tIns="64265" rIns="128532" bIns="64265" rtlCol="0" anchor="ctr"/>
          <a:lstStyle/>
          <a:p>
            <a:pPr defTabSz="963930"/>
            <a:endParaRPr lang="zh-CN" altLang="en-US" sz="2005">
              <a:solidFill>
                <a:prstClr val="white"/>
              </a:solidFill>
            </a:endParaRPr>
          </a:p>
        </p:txBody>
      </p:sp>
      <p:sp>
        <p:nvSpPr>
          <p:cNvPr id="115" name="PA_圆角矩形 114"/>
          <p:cNvSpPr/>
          <p:nvPr>
            <p:custDataLst>
              <p:tags r:id="rId7"/>
            </p:custDataLst>
          </p:nvPr>
        </p:nvSpPr>
        <p:spPr>
          <a:xfrm>
            <a:off x="1467004" y="4056026"/>
            <a:ext cx="8741403" cy="12488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4829" tIns="57415" rIns="114829" bIns="57415" anchor="ctr"/>
          <a:lstStyle/>
          <a:p>
            <a:pPr algn="r"/>
            <a:r>
              <a:rPr lang="zh-CN" altLang="en-US" sz="4640" b="1" dirty="0" smtClean="0">
                <a:solidFill>
                  <a:srgbClr val="C00000"/>
                </a:solidFill>
                <a:latin typeface="隶书" panose="02010509060101010101" pitchFamily="49" charset="-122"/>
                <a:ea typeface="隶书" panose="02010509060101010101" pitchFamily="49" charset="-122"/>
              </a:rPr>
              <a:t>城乡低保政策解读</a:t>
            </a:r>
            <a:endParaRPr lang="zh-CN" altLang="en-US" sz="4640" b="1" dirty="0">
              <a:solidFill>
                <a:srgbClr val="C00000"/>
              </a:solidFill>
              <a:latin typeface="隶书" panose="02010509060101010101" pitchFamily="49" charset="-122"/>
              <a:ea typeface="隶书" panose="02010509060101010101" pitchFamily="49" charset="-122"/>
            </a:endParaRPr>
          </a:p>
        </p:txBody>
      </p:sp>
      <p:grpSp>
        <p:nvGrpSpPr>
          <p:cNvPr id="116" name="PA_组合 115"/>
          <p:cNvGrpSpPr/>
          <p:nvPr>
            <p:custDataLst>
              <p:tags r:id="rId8"/>
            </p:custDataLst>
          </p:nvPr>
        </p:nvGrpSpPr>
        <p:grpSpPr>
          <a:xfrm>
            <a:off x="10305119" y="4122605"/>
            <a:ext cx="1286063" cy="1162848"/>
            <a:chOff x="304799" y="673099"/>
            <a:chExt cx="4000501" cy="4000500"/>
          </a:xfrm>
          <a:effectLst>
            <a:outerShdw blurRad="444500" dist="254000" dir="8100000" algn="tr" rotWithShape="0">
              <a:prstClr val="black">
                <a:alpha val="50000"/>
              </a:prstClr>
            </a:outerShdw>
          </a:effectLst>
        </p:grpSpPr>
        <p:sp>
          <p:nvSpPr>
            <p:cNvPr id="117" name="六边形 116"/>
            <p:cNvSpPr/>
            <p:nvPr/>
          </p:nvSpPr>
          <p:spPr>
            <a:xfrm>
              <a:off x="304799" y="673099"/>
              <a:ext cx="4000501"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2005">
                <a:solidFill>
                  <a:prstClr val="black"/>
                </a:solidFill>
              </a:endParaRPr>
            </a:p>
          </p:txBody>
        </p:sp>
        <p:sp>
          <p:nvSpPr>
            <p:cNvPr id="118" name="六边形 117"/>
            <p:cNvSpPr/>
            <p:nvPr/>
          </p:nvSpPr>
          <p:spPr>
            <a:xfrm>
              <a:off x="392112" y="760412"/>
              <a:ext cx="3825876"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2005">
                <a:solidFill>
                  <a:prstClr val="white"/>
                </a:solidFill>
              </a:endParaRPr>
            </a:p>
          </p:txBody>
        </p:sp>
      </p:grpSp>
      <p:sp>
        <p:nvSpPr>
          <p:cNvPr id="34" name="Freeform 10"/>
          <p:cNvSpPr>
            <a:spLocks noChangeAspect="1" noEditPoints="1"/>
          </p:cNvSpPr>
          <p:nvPr/>
        </p:nvSpPr>
        <p:spPr bwMode="auto">
          <a:xfrm>
            <a:off x="140993" y="6637646"/>
            <a:ext cx="393443" cy="395117"/>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C00000"/>
          </a:solidFill>
          <a:ln>
            <a:noFill/>
          </a:ln>
        </p:spPr>
        <p:txBody>
          <a:bodyPr/>
          <a:lstStyle/>
          <a:p>
            <a:endParaRPr lang="zh-CN" altLang="en-US">
              <a:solidFill>
                <a:srgbClr val="C00000"/>
              </a:solidFill>
            </a:endParaRPr>
          </a:p>
        </p:txBody>
      </p:sp>
      <p:sp>
        <p:nvSpPr>
          <p:cNvPr id="35" name="Rectangle 4"/>
          <p:cNvSpPr txBox="1">
            <a:spLocks noChangeArrowheads="1"/>
          </p:cNvSpPr>
          <p:nvPr/>
        </p:nvSpPr>
        <p:spPr bwMode="auto">
          <a:xfrm>
            <a:off x="-461077" y="6667782"/>
            <a:ext cx="4577330" cy="36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110" b="1" dirty="0" smtClean="0">
                <a:solidFill>
                  <a:srgbClr val="C00000"/>
                </a:solidFill>
                <a:ea typeface="微软雅黑" panose="020B0503020204020204" pitchFamily="34" charset="-122"/>
              </a:rPr>
              <a:t>浮梁县民政局社会救助办</a:t>
            </a:r>
            <a:endParaRPr lang="zh-CN" altLang="en-US" sz="2110" b="1" dirty="0">
              <a:solidFill>
                <a:srgbClr val="C00000"/>
              </a:solidFill>
              <a:ea typeface="微软雅黑" panose="020B0503020204020204" pitchFamily="34" charset="-122"/>
            </a:endParaRPr>
          </a:p>
        </p:txBody>
      </p:sp>
      <p:sp>
        <p:nvSpPr>
          <p:cNvPr id="36" name="Freeform 9"/>
          <p:cNvSpPr>
            <a:spLocks noEditPoints="1"/>
          </p:cNvSpPr>
          <p:nvPr/>
        </p:nvSpPr>
        <p:spPr bwMode="auto">
          <a:xfrm>
            <a:off x="152947" y="6049994"/>
            <a:ext cx="393443" cy="395117"/>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C00000"/>
          </a:solidFill>
          <a:ln>
            <a:noFill/>
          </a:ln>
        </p:spPr>
        <p:txBody>
          <a:bodyPr/>
          <a:lstStyle/>
          <a:p>
            <a:endParaRPr lang="zh-CN" altLang="en-US">
              <a:solidFill>
                <a:srgbClr val="C00000"/>
              </a:solidFill>
            </a:endParaRPr>
          </a:p>
        </p:txBody>
      </p:sp>
      <p:sp>
        <p:nvSpPr>
          <p:cNvPr id="37" name="Rectangle 4"/>
          <p:cNvSpPr txBox="1">
            <a:spLocks noChangeArrowheads="1"/>
          </p:cNvSpPr>
          <p:nvPr/>
        </p:nvSpPr>
        <p:spPr bwMode="auto">
          <a:xfrm>
            <a:off x="-579005" y="6076781"/>
            <a:ext cx="3000210" cy="36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110" b="1" dirty="0" smtClean="0">
                <a:solidFill>
                  <a:srgbClr val="C00000"/>
                </a:solidFill>
                <a:ea typeface="微软雅黑" panose="020B0503020204020204" pitchFamily="34" charset="-122"/>
              </a:rPr>
              <a:t>朱敏明</a:t>
            </a:r>
            <a:endParaRPr lang="zh-CN" altLang="en-US" sz="2110" b="1" dirty="0">
              <a:solidFill>
                <a:srgbClr val="C00000"/>
              </a:solidFill>
              <a:ea typeface="微软雅黑" panose="020B0503020204020204" pitchFamily="34" charset="-122"/>
            </a:endParaRPr>
          </a:p>
        </p:txBody>
      </p:sp>
      <p:pic>
        <p:nvPicPr>
          <p:cNvPr id="38" name="安妮的仙境（Annie's W'onderland）">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11" cstate="print"/>
          <a:stretch>
            <a:fillRect/>
          </a:stretch>
        </p:blipFill>
        <p:spPr>
          <a:xfrm>
            <a:off x="-1246435" y="-1179512"/>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audio>
              <p:cMediaNode vol="80000" numSld="999">
                <p:cTn id="2" repeatCount="indefinite" fill="hold" display="0">
                  <p:stCondLst>
                    <p:cond delay="indefinite"/>
                  </p:stCondLst>
                  <p:endCondLst>
                    <p:cond evt="onStopAudio" delay="0">
                      <p:tgtEl>
                        <p:sldTgt/>
                      </p:tgtEl>
                    </p:cond>
                  </p:endCondLst>
                </p:cTn>
                <p:tgtEl>
                  <p:spTgt spid="3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srcRect/>
          <a:stretch>
            <a:fillRect/>
          </a:stretch>
        </p:blipFill>
        <p:spPr bwMode="auto">
          <a:xfrm>
            <a:off x="3333031" y="0"/>
            <a:ext cx="7059116" cy="7232650"/>
          </a:xfrm>
          <a:prstGeom prst="rect">
            <a:avLst/>
          </a:prstGeom>
          <a:noFill/>
          <a:ln w="9525">
            <a:noFill/>
            <a:miter lim="800000"/>
            <a:headEnd/>
            <a:tailEnd/>
          </a:ln>
        </p:spPr>
      </p:pic>
      <p:sp>
        <p:nvSpPr>
          <p:cNvPr id="3" name="矩形 2"/>
          <p:cNvSpPr/>
          <p:nvPr/>
        </p:nvSpPr>
        <p:spPr>
          <a:xfrm>
            <a:off x="0" y="159941"/>
            <a:ext cx="3261023"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低保申请流程图</a:t>
            </a:r>
            <a:endParaRPr lang="zh-CN" alt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808013"/>
            <a:ext cx="12673408" cy="218521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7975" algn="l" defTabSz="914400" rtl="0" eaLnBrk="1" fontAlgn="base" latinLnBrk="0" hangingPunct="1">
              <a:lnSpc>
                <a:spcPct val="100000"/>
              </a:lnSpc>
              <a:spcBef>
                <a:spcPct val="0"/>
              </a:spcBef>
              <a:spcAft>
                <a:spcPct val="0"/>
              </a:spcAft>
              <a:buClrTx/>
              <a:buSzTx/>
              <a:tabLst>
                <a:tab pos="450850" algn="l"/>
              </a:tabLst>
            </a:pPr>
            <a:r>
              <a:rPr kumimoji="0" lang="en-US" altLang="zh-CN" sz="20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rPr>
              <a:t>1.</a:t>
            </a:r>
            <a:r>
              <a:rPr kumimoji="0" lang="zh-CN" altLang="en-US" sz="20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rPr>
              <a:t>申请低保，原则上以家庭为单位，向其户籍所在地乡镇人民政府提出申请：</a:t>
            </a:r>
            <a:endParaRPr kumimoji="0" lang="en-US" altLang="zh-CN" sz="20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endParaRPr>
          </a:p>
          <a:p>
            <a:pPr marL="0" marR="0" lvl="0" indent="307975" algn="l" defTabSz="914400" rtl="0" eaLnBrk="1" fontAlgn="base" latinLnBrk="0" hangingPunct="1">
              <a:lnSpc>
                <a:spcPct val="100000"/>
              </a:lnSpc>
              <a:spcBef>
                <a:spcPct val="0"/>
              </a:spcBef>
              <a:spcAft>
                <a:spcPct val="0"/>
              </a:spcAft>
              <a:buClrTx/>
              <a:buSzTx/>
              <a:tabLst>
                <a:tab pos="450850" algn="l"/>
              </a:tabLst>
            </a:pPr>
            <a:endParaRPr kumimoji="0" lang="zh-CN" altLang="en-US" sz="20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宋体" panose="02010600030101010101" pitchFamily="2" charset="-122"/>
            </a:endParaRPr>
          </a:p>
          <a:p>
            <a:pPr marL="0" marR="0" lvl="0" indent="307975" algn="l" defTabSz="914400" rtl="0" eaLnBrk="0" fontAlgn="base" latinLnBrk="0" hangingPunct="0">
              <a:lnSpc>
                <a:spcPct val="100000"/>
              </a:lnSpc>
              <a:spcBef>
                <a:spcPct val="0"/>
              </a:spcBef>
              <a:spcAft>
                <a:spcPct val="0"/>
              </a:spcAft>
              <a:buClrTx/>
              <a:buSzTx/>
              <a:buFontTx/>
              <a:buNone/>
              <a:tabLst>
                <a:tab pos="450850" algn="l"/>
              </a:tabLst>
            </a:pPr>
            <a:r>
              <a:rPr kumimoji="0" lang="zh-CN" altLang="en-US"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rPr>
              <a:t>	</a:t>
            </a:r>
            <a:r>
              <a:rPr kumimoji="0" lang="zh-CN" altLang="en-US" sz="1600" b="1" i="0" u="none" strike="noStrike" cap="none" normalizeH="0" baseline="0" dirty="0" smtClean="0">
                <a:ln>
                  <a:noFill/>
                </a:ln>
                <a:effectLst/>
                <a:latin typeface="+mn-ea"/>
                <a:ea typeface="+mn-ea"/>
                <a:cs typeface="仿宋" panose="02010609060101010101" pitchFamily="49" charset="-122"/>
              </a:rPr>
              <a:t>（</a:t>
            </a:r>
            <a:r>
              <a:rPr kumimoji="0" lang="en-US" altLang="zh-CN" sz="1600" b="1" i="0" u="none" strike="noStrike" cap="none" normalizeH="0" baseline="0" dirty="0" smtClean="0">
                <a:ln>
                  <a:noFill/>
                </a:ln>
                <a:effectLst/>
                <a:latin typeface="+mn-ea"/>
                <a:ea typeface="+mn-ea"/>
                <a:cs typeface="仿宋" panose="02010609060101010101" pitchFamily="49" charset="-122"/>
              </a:rPr>
              <a:t>1</a:t>
            </a:r>
            <a:r>
              <a:rPr kumimoji="0" lang="zh-CN" altLang="en-US" sz="1600" b="1" i="0" u="none" strike="noStrike" cap="none" normalizeH="0" baseline="0" dirty="0" smtClean="0">
                <a:ln>
                  <a:noFill/>
                </a:ln>
                <a:effectLst/>
                <a:latin typeface="+mn-ea"/>
                <a:ea typeface="+mn-ea"/>
                <a:cs typeface="仿宋" panose="02010609060101010101" pitchFamily="49" charset="-122"/>
              </a:rPr>
              <a:t>）低保边缘家庭、支出型困难家庭中的一级、二级重度残疾人和三级智力残疾人、三级精神残疾人；</a:t>
            </a:r>
            <a:endParaRPr kumimoji="0" lang="en-US" altLang="zh-CN" sz="1600" b="1" i="0" u="none" strike="noStrike" cap="none" normalizeH="0" baseline="0" dirty="0" smtClean="0">
              <a:ln>
                <a:noFill/>
              </a:ln>
              <a:effectLst/>
              <a:latin typeface="+mn-ea"/>
              <a:ea typeface="+mn-ea"/>
              <a:cs typeface="仿宋" panose="02010609060101010101" pitchFamily="49" charset="-122"/>
            </a:endParaRPr>
          </a:p>
          <a:p>
            <a:pPr marL="0" marR="0" lvl="0" indent="307975" algn="l" defTabSz="914400" rtl="0" eaLnBrk="0" fontAlgn="base" latinLnBrk="0" hangingPunct="0">
              <a:lnSpc>
                <a:spcPct val="100000"/>
              </a:lnSpc>
              <a:spcBef>
                <a:spcPct val="0"/>
              </a:spcBef>
              <a:spcAft>
                <a:spcPct val="0"/>
              </a:spcAft>
              <a:buClrTx/>
              <a:buSzTx/>
              <a:buFontTx/>
              <a:buNone/>
              <a:tabLst>
                <a:tab pos="450850" algn="l"/>
              </a:tabLst>
            </a:pPr>
            <a:endParaRPr kumimoji="0" lang="zh-CN" altLang="en-US" sz="1600" b="1" i="0" u="none" strike="noStrike" cap="none" normalizeH="0" baseline="0" dirty="0" smtClean="0">
              <a:ln>
                <a:noFill/>
              </a:ln>
              <a:effectLst/>
              <a:latin typeface="+mn-ea"/>
              <a:ea typeface="+mn-ea"/>
              <a:cs typeface="宋体" panose="02010600030101010101" pitchFamily="2" charset="-122"/>
            </a:endParaRPr>
          </a:p>
          <a:p>
            <a:pPr marL="0" marR="0" lvl="0" indent="307975" algn="l" defTabSz="914400" rtl="0" eaLnBrk="0" fontAlgn="base" latinLnBrk="0" hangingPunct="0">
              <a:lnSpc>
                <a:spcPct val="100000"/>
              </a:lnSpc>
              <a:spcBef>
                <a:spcPct val="0"/>
              </a:spcBef>
              <a:spcAft>
                <a:spcPct val="0"/>
              </a:spcAft>
              <a:buClrTx/>
              <a:buSzTx/>
              <a:buFontTx/>
              <a:buNone/>
              <a:tabLst>
                <a:tab pos="450850" algn="l"/>
              </a:tabLst>
            </a:pPr>
            <a:r>
              <a:rPr kumimoji="0" lang="zh-CN" altLang="en-US" sz="1600" b="1" i="0" u="none" strike="noStrike" cap="none" normalizeH="0" baseline="0" dirty="0" smtClean="0">
                <a:ln>
                  <a:noFill/>
                </a:ln>
                <a:effectLst/>
                <a:latin typeface="+mn-ea"/>
                <a:ea typeface="+mn-ea"/>
                <a:cs typeface="仿宋" panose="02010609060101010101" pitchFamily="49" charset="-122"/>
              </a:rPr>
              <a:t>	（</a:t>
            </a:r>
            <a:r>
              <a:rPr kumimoji="0" lang="en-US" altLang="zh-CN" sz="1600" b="1" i="0" u="none" strike="noStrike" cap="none" normalizeH="0" baseline="0" dirty="0" smtClean="0">
                <a:ln>
                  <a:noFill/>
                </a:ln>
                <a:effectLst/>
                <a:latin typeface="+mn-ea"/>
                <a:ea typeface="+mn-ea"/>
                <a:cs typeface="仿宋" panose="02010609060101010101" pitchFamily="49" charset="-122"/>
              </a:rPr>
              <a:t>2</a:t>
            </a:r>
            <a:r>
              <a:rPr kumimoji="0" lang="zh-CN" altLang="en-US" sz="1600" b="1" i="0" u="none" strike="noStrike" cap="none" normalizeH="0" baseline="0" dirty="0" smtClean="0">
                <a:ln>
                  <a:noFill/>
                </a:ln>
                <a:effectLst/>
                <a:latin typeface="+mn-ea"/>
                <a:ea typeface="+mn-ea"/>
                <a:cs typeface="仿宋" panose="02010609060101010101" pitchFamily="49" charset="-122"/>
              </a:rPr>
              <a:t>）低保边缘家庭、低收入家庭中患有户籍所在地县级人民政府相关部门认定的重大疾病的人员；</a:t>
            </a:r>
            <a:endParaRPr kumimoji="0" lang="en-US" altLang="zh-CN" sz="1600" b="1" i="0" u="none" strike="noStrike" cap="none" normalizeH="0" baseline="0" dirty="0" smtClean="0">
              <a:ln>
                <a:noFill/>
              </a:ln>
              <a:effectLst/>
              <a:latin typeface="+mn-ea"/>
              <a:ea typeface="+mn-ea"/>
              <a:cs typeface="仿宋" panose="02010609060101010101" pitchFamily="49" charset="-122"/>
            </a:endParaRPr>
          </a:p>
          <a:p>
            <a:pPr marL="0" marR="0" lvl="0" indent="307975" algn="l" defTabSz="914400" rtl="0" eaLnBrk="0" fontAlgn="base" latinLnBrk="0" hangingPunct="0">
              <a:lnSpc>
                <a:spcPct val="100000"/>
              </a:lnSpc>
              <a:spcBef>
                <a:spcPct val="0"/>
              </a:spcBef>
              <a:spcAft>
                <a:spcPct val="0"/>
              </a:spcAft>
              <a:buClrTx/>
              <a:buSzTx/>
              <a:buFontTx/>
              <a:buNone/>
              <a:tabLst>
                <a:tab pos="450850" algn="l"/>
              </a:tabLst>
            </a:pPr>
            <a:endParaRPr kumimoji="0" lang="zh-CN" altLang="en-US" sz="1600" b="1" i="0" u="none" strike="noStrike" cap="none" normalizeH="0" baseline="0" dirty="0" smtClean="0">
              <a:ln>
                <a:noFill/>
              </a:ln>
              <a:effectLst/>
              <a:latin typeface="+mn-ea"/>
              <a:ea typeface="+mn-ea"/>
              <a:cs typeface="宋体" panose="02010600030101010101" pitchFamily="2" charset="-122"/>
            </a:endParaRPr>
          </a:p>
          <a:p>
            <a:pPr marL="0" marR="0" lvl="0" indent="307975" algn="l" defTabSz="914400" rtl="0" eaLnBrk="0" fontAlgn="base" latinLnBrk="0" hangingPunct="0">
              <a:lnSpc>
                <a:spcPct val="100000"/>
              </a:lnSpc>
              <a:spcBef>
                <a:spcPct val="0"/>
              </a:spcBef>
              <a:spcAft>
                <a:spcPct val="0"/>
              </a:spcAft>
              <a:buClrTx/>
              <a:buSzTx/>
              <a:buFontTx/>
              <a:buNone/>
              <a:tabLst>
                <a:tab pos="450850" algn="l"/>
              </a:tabLst>
            </a:pPr>
            <a:r>
              <a:rPr kumimoji="0" lang="zh-CN" altLang="en-US" sz="1600" b="1" i="0" u="none" strike="noStrike" cap="none" normalizeH="0" baseline="0" dirty="0" smtClean="0">
                <a:ln>
                  <a:noFill/>
                </a:ln>
                <a:effectLst/>
                <a:latin typeface="+mn-ea"/>
                <a:ea typeface="+mn-ea"/>
                <a:cs typeface="仿宋" panose="02010609060101010101" pitchFamily="49" charset="-122"/>
              </a:rPr>
              <a:t>	（</a:t>
            </a:r>
            <a:r>
              <a:rPr kumimoji="0" lang="en-US" altLang="zh-CN" sz="1600" b="1" i="0" u="none" strike="noStrike" cap="none" normalizeH="0" baseline="0" dirty="0" smtClean="0">
                <a:ln>
                  <a:noFill/>
                </a:ln>
                <a:effectLst/>
                <a:latin typeface="+mn-ea"/>
                <a:ea typeface="+mn-ea"/>
                <a:cs typeface="仿宋" panose="02010609060101010101" pitchFamily="49" charset="-122"/>
              </a:rPr>
              <a:t>3</a:t>
            </a:r>
            <a:r>
              <a:rPr kumimoji="0" lang="zh-CN" altLang="en-US" sz="1600" b="1" i="0" u="none" strike="noStrike" cap="none" normalizeH="0" baseline="0" dirty="0" smtClean="0">
                <a:ln>
                  <a:noFill/>
                </a:ln>
                <a:effectLst/>
                <a:latin typeface="+mn-ea"/>
                <a:ea typeface="+mn-ea"/>
                <a:cs typeface="仿宋" panose="02010609060101010101" pitchFamily="49" charset="-122"/>
              </a:rPr>
              <a:t>）低保边缘家庭、低收入家庭中患有严重危害生命健康需要长期治疗维持生命或者支付高额医疗费用的疾病，并因患病导致部分或者完全丧失劳动能力的人员。</a:t>
            </a:r>
            <a:endParaRPr kumimoji="0" lang="zh-CN" altLang="en-US" sz="1600" b="1" i="0" u="none" strike="noStrike" cap="none" normalizeH="0" baseline="0" dirty="0" smtClean="0">
              <a:ln>
                <a:noFill/>
              </a:ln>
              <a:effectLst/>
              <a:latin typeface="+mn-ea"/>
              <a:ea typeface="+mn-ea"/>
              <a:cs typeface="宋体" panose="02010600030101010101" pitchFamily="2" charset="-122"/>
            </a:endParaRPr>
          </a:p>
        </p:txBody>
      </p:sp>
      <p:sp>
        <p:nvSpPr>
          <p:cNvPr id="3" name="矩形 2"/>
          <p:cNvSpPr/>
          <p:nvPr/>
        </p:nvSpPr>
        <p:spPr>
          <a:xfrm>
            <a:off x="92671" y="159941"/>
            <a:ext cx="420339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indent="307975">
              <a:tabLst>
                <a:tab pos="450850" algn="l"/>
              </a:tabLst>
            </a:pPr>
            <a:r>
              <a:rPr lang="zh-CN" altLang="en-US" sz="3200" b="1" dirty="0" smtClean="0">
                <a:solidFill>
                  <a:srgbClr val="FF0000"/>
                </a:solidFill>
                <a:cs typeface="仿宋" panose="02010609060101010101" pitchFamily="49" charset="-122"/>
              </a:rPr>
              <a:t>（一）、</a:t>
            </a:r>
            <a:r>
              <a:rPr lang="zh-CN" altLang="zh-CN" sz="3200" b="1" dirty="0" smtClean="0">
                <a:solidFill>
                  <a:srgbClr val="FF0000"/>
                </a:solidFill>
                <a:cs typeface="仿宋" panose="02010609060101010101" pitchFamily="49" charset="-122"/>
              </a:rPr>
              <a:t>申请及受理</a:t>
            </a:r>
            <a:endParaRPr lang="zh-CN" altLang="zh-CN" sz="3200" dirty="0" smtClean="0">
              <a:solidFill>
                <a:srgbClr val="FF0000"/>
              </a:solidFill>
              <a:latin typeface="Arial" panose="020B0604020202020204" pitchFamily="34" charset="0"/>
              <a:cs typeface="宋体" panose="02010600030101010101" pitchFamily="2" charset="-122"/>
            </a:endParaRPr>
          </a:p>
        </p:txBody>
      </p:sp>
      <p:sp>
        <p:nvSpPr>
          <p:cNvPr id="2050" name="Rectangle 2"/>
          <p:cNvSpPr>
            <a:spLocks noChangeArrowheads="1"/>
          </p:cNvSpPr>
          <p:nvPr/>
        </p:nvSpPr>
        <p:spPr bwMode="auto">
          <a:xfrm>
            <a:off x="308695" y="3472309"/>
            <a:ext cx="8250977" cy="2431435"/>
          </a:xfrm>
          <a:prstGeom prst="rect">
            <a:avLst/>
          </a:prstGeom>
          <a:noFill/>
          <a:ln w="9525">
            <a:noFill/>
            <a:miter lim="800000"/>
          </a:ln>
          <a:effectLst/>
        </p:spPr>
        <p:txBody>
          <a:bodyPr vert="horz" wrap="none" lIns="91440" tIns="45720" rIns="91440" bIns="45720" numCol="1" anchor="ctr" anchorCtr="0" compatLnSpc="1">
            <a:spAutoFit/>
          </a:bodyPr>
          <a:lstStyle/>
          <a:p>
            <a:pPr indent="307975">
              <a:buFontTx/>
              <a:buNone/>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2.</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共同生活的家庭成员包括：</a:t>
            </a: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a:buFontTx/>
              <a:buNone/>
              <a:tabLst>
                <a:tab pos="450850" algn="l"/>
              </a:tabLst>
            </a:pP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1</a:t>
            </a:r>
            <a:r>
              <a:rPr lang="zh-CN" altLang="en-US" sz="1600" b="1" dirty="0" smtClean="0">
                <a:latin typeface="+mn-ea"/>
                <a:ea typeface="+mn-ea"/>
                <a:cs typeface="仿宋" panose="02010609060101010101" pitchFamily="49" charset="-122"/>
              </a:rPr>
              <a:t>）配偶</a:t>
            </a:r>
            <a:r>
              <a:rPr lang="en-US" altLang="zh-CN" sz="1600" b="1" dirty="0" smtClean="0">
                <a:latin typeface="+mn-ea"/>
                <a:ea typeface="+mn-ea"/>
                <a:cs typeface="仿宋" panose="02010609060101010101" pitchFamily="49" charset="-122"/>
              </a:rPr>
              <a:t>;</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en-US" altLang="zh-CN"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2</a:t>
            </a:r>
            <a:r>
              <a:rPr lang="zh-CN" altLang="en-US" sz="1600" b="1" dirty="0" smtClean="0">
                <a:latin typeface="+mn-ea"/>
                <a:ea typeface="+mn-ea"/>
                <a:cs typeface="仿宋" panose="02010609060101010101" pitchFamily="49" charset="-122"/>
              </a:rPr>
              <a:t>）父母和未成年子女；</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3</a:t>
            </a:r>
            <a:r>
              <a:rPr lang="zh-CN" altLang="en-US" sz="1600" b="1" dirty="0" smtClean="0">
                <a:latin typeface="+mn-ea"/>
                <a:ea typeface="+mn-ea"/>
                <a:cs typeface="仿宋" panose="02010609060101010101" pitchFamily="49" charset="-122"/>
              </a:rPr>
              <a:t>）已成年但不能独立生活的子女，包括在校接受本科及以下学历教育的成年子女；</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4</a:t>
            </a:r>
            <a:r>
              <a:rPr lang="zh-CN" altLang="en-US" sz="1600" b="1" dirty="0" smtClean="0">
                <a:latin typeface="+mn-ea"/>
                <a:ea typeface="+mn-ea"/>
                <a:cs typeface="仿宋" panose="02010609060101010101" pitchFamily="49" charset="-122"/>
              </a:rPr>
              <a:t>）其他具有法定赡养、抚养、扶养义务关系并长期共同生活的人员。</a:t>
            </a:r>
            <a:endParaRPr lang="zh-CN" altLang="en-US" sz="1600" b="1" dirty="0" smtClean="0">
              <a:latin typeface="+mn-ea"/>
              <a:ea typeface="+mn-ea"/>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64679" y="37316"/>
            <a:ext cx="12457384" cy="29229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7975" defTabSz="914400" eaLnBrk="1" latinLnBrk="0" hangingPunct="1">
              <a:lnSpc>
                <a:spcPct val="100000"/>
              </a:lnSpc>
              <a:buClrTx/>
              <a:buSzTx/>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3.</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下列人员不计入共同生活的家庭成员：</a:t>
            </a: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marL="0" marR="0" lvl="0" indent="307975" defTabSz="914400" eaLnBrk="1" latinLnBrk="0" hangingPunct="1">
              <a:lnSpc>
                <a:spcPct val="100000"/>
              </a:lnSpc>
              <a:buClrTx/>
              <a:buSzTx/>
              <a:tabLst>
                <a:tab pos="450850" algn="l"/>
              </a:tabLst>
            </a:pP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1</a:t>
            </a:r>
            <a:r>
              <a:rPr lang="zh-CN" altLang="en-US" sz="1600" b="1" dirty="0" smtClean="0">
                <a:latin typeface="+mn-ea"/>
                <a:ea typeface="+mn-ea"/>
                <a:cs typeface="仿宋" panose="02010609060101010101" pitchFamily="49" charset="-122"/>
              </a:rPr>
              <a:t>）连续三年及以上脱离家庭独立生活的宗教教职人员；</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2</a:t>
            </a:r>
            <a:r>
              <a:rPr lang="zh-CN" altLang="en-US" sz="1600" b="1" dirty="0" smtClean="0">
                <a:latin typeface="+mn-ea"/>
                <a:ea typeface="+mn-ea"/>
                <a:cs typeface="仿宋" panose="02010609060101010101" pitchFamily="49" charset="-122"/>
              </a:rPr>
              <a:t>）人民法院宣告失踪人员；</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3</a:t>
            </a:r>
            <a:r>
              <a:rPr lang="zh-CN" altLang="en-US" sz="1600" b="1" dirty="0" smtClean="0">
                <a:latin typeface="+mn-ea"/>
                <a:ea typeface="+mn-ea"/>
                <a:cs typeface="仿宋" panose="02010609060101010101" pitchFamily="49" charset="-122"/>
              </a:rPr>
              <a:t>）未经人民法院宣告失踪，但能够提供登报寻人启事、公安部门出具的立案通知书或者两名以上不具有近亲属关系的村民、居民签</a:t>
            </a:r>
            <a:endParaRPr lang="zh-CN" altLang="en-US"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字证明材料，证明连续两年及以上下落不明、与家庭失去联系的人员；</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4</a:t>
            </a:r>
            <a:r>
              <a:rPr lang="zh-CN" altLang="en-US" sz="1600" b="1" dirty="0" smtClean="0">
                <a:latin typeface="+mn-ea"/>
                <a:ea typeface="+mn-ea"/>
                <a:cs typeface="仿宋" panose="02010609060101010101" pitchFamily="49" charset="-122"/>
              </a:rPr>
              <a:t>）服刑人员、在戒毒所强行戒毒人员，司法行政部门认定的社区矫正人员除外。</a:t>
            </a:r>
            <a:endParaRPr lang="zh-CN" altLang="en-US" sz="1600" b="1" dirty="0" smtClean="0">
              <a:latin typeface="+mn-ea"/>
              <a:ea typeface="+mn-ea"/>
              <a:cs typeface="仿宋" panose="02010609060101010101" pitchFamily="49" charset="-122"/>
            </a:endParaRPr>
          </a:p>
        </p:txBody>
      </p:sp>
      <p:sp>
        <p:nvSpPr>
          <p:cNvPr id="59394" name="Rectangle 2"/>
          <p:cNvSpPr>
            <a:spLocks noChangeArrowheads="1"/>
          </p:cNvSpPr>
          <p:nvPr/>
        </p:nvSpPr>
        <p:spPr bwMode="auto">
          <a:xfrm>
            <a:off x="164679" y="2486868"/>
            <a:ext cx="12385376" cy="3538220"/>
          </a:xfrm>
          <a:prstGeom prst="rect">
            <a:avLst/>
          </a:prstGeom>
          <a:noFill/>
          <a:ln w="9525">
            <a:noFill/>
            <a:miter lim="800000"/>
          </a:ln>
          <a:effectLst/>
        </p:spPr>
        <p:txBody>
          <a:bodyPr vert="horz" wrap="square" lIns="91440" tIns="45720" rIns="91440" bIns="45720" numCol="1" anchor="ctr" anchorCtr="0" compatLnSpc="1">
            <a:spAutoFit/>
          </a:bodyPr>
          <a:lstStyle/>
          <a:p>
            <a:pPr indent="307975">
              <a:buFontTx/>
              <a:buNone/>
              <a:tabLst>
                <a:tab pos="450850" algn="l"/>
              </a:tabLst>
            </a:pP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a:buFontTx/>
              <a:buNone/>
              <a:tabLst>
                <a:tab pos="450850" algn="l"/>
              </a:tabLst>
            </a:pP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a:buFontTx/>
              <a:buNone/>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4.</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申请方式：窗口申请和网络申请。窗口申请应当提供以下材料：</a:t>
            </a: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a:buFontTx/>
              <a:buNone/>
              <a:tabLst>
                <a:tab pos="450850" algn="l"/>
              </a:tabLst>
            </a:pP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1</a:t>
            </a: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江西省社会救助申请及授权书</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，杜绝家庭成员选择性授权；</a:t>
            </a:r>
            <a:endParaRPr lang="en-US" altLang="zh-CN"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2</a:t>
            </a:r>
            <a:r>
              <a:rPr lang="zh-CN" altLang="en-US" sz="1600" b="1" dirty="0" smtClean="0">
                <a:latin typeface="+mn-ea"/>
                <a:ea typeface="+mn-ea"/>
                <a:cs typeface="仿宋" panose="02010609060101010101" pitchFamily="49" charset="-122"/>
              </a:rPr>
              <a:t>）共同生活的家庭成员、非共同生活的法定赡养、抚养、扶养义务人及配偶的居民身份证，未办理居民身份证的，可以提供户口</a:t>
            </a: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r>
              <a:rPr lang="zh-CN" altLang="en-US" sz="1600" b="1" dirty="0" smtClean="0">
                <a:latin typeface="+mn-ea"/>
                <a:ea typeface="+mn-ea"/>
                <a:cs typeface="仿宋" panose="02010609060101010101" pitchFamily="49" charset="-122"/>
              </a:rPr>
              <a:t>本、护照、等公安部门发放、认可的有效身份证件原件；</a:t>
            </a:r>
            <a:endParaRPr lang="en-US" altLang="zh-CN"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3</a:t>
            </a:r>
            <a:r>
              <a:rPr lang="zh-CN" altLang="en-US" sz="1600" b="1" dirty="0" smtClean="0">
                <a:latin typeface="+mn-ea"/>
                <a:ea typeface="+mn-ea"/>
                <a:cs typeface="仿宋" panose="02010609060101010101" pitchFamily="49" charset="-122"/>
              </a:rPr>
              <a:t>）前款所述对象因在外地无法在</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江西省社会救助申请及授权书</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上签字、按捺指纹的，应当提供</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个人委托授权及法律责任声</a:t>
            </a: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r>
              <a:rPr lang="zh-CN" altLang="en-US" sz="1600" b="1" dirty="0" smtClean="0">
                <a:latin typeface="+mn-ea"/>
                <a:ea typeface="+mn-ea"/>
                <a:cs typeface="仿宋" panose="02010609060101010101" pitchFamily="49" charset="-122"/>
              </a:rPr>
              <a:t>明书</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a:t>
            </a:r>
            <a:endParaRPr lang="zh-CN" altLang="en-US" sz="1600" b="1" dirty="0" smtClean="0">
              <a:latin typeface="+mn-ea"/>
              <a:ea typeface="+mn-ea"/>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236687" y="1233429"/>
            <a:ext cx="12426702" cy="2985433"/>
          </a:xfrm>
          <a:prstGeom prst="rect">
            <a:avLst/>
          </a:prstGeom>
          <a:noFill/>
          <a:ln w="9525">
            <a:noFill/>
            <a:miter lim="800000"/>
          </a:ln>
          <a:effectLst/>
        </p:spPr>
        <p:txBody>
          <a:bodyPr vert="horz" wrap="square" lIns="91440" tIns="45720" rIns="91440" bIns="45720" numCol="1" anchor="ctr" anchorCtr="0" compatLnSpc="1">
            <a:spAutoFit/>
          </a:bodyPr>
          <a:lstStyle/>
          <a:p>
            <a:pPr indent="307975">
              <a:buFontTx/>
              <a:buNone/>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5.</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低保类别：农村低保和城镇低保。</a:t>
            </a: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a:buFontTx/>
              <a:buNone/>
              <a:tabLst>
                <a:tab pos="450850" algn="l"/>
              </a:tabLst>
            </a:pP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marL="0" marR="0" lvl="0" indent="307975" defTabSz="914400" eaLnBrk="0" latinLnBrk="0" hangingPunct="0">
              <a:lnSpc>
                <a:spcPct val="100000"/>
              </a:lnSpc>
              <a:buClrTx/>
              <a:buSzTx/>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6.</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申请人及其家庭成员应当履行以下义务：</a:t>
            </a: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marL="0" marR="0" lvl="0" indent="307975" defTabSz="914400" eaLnBrk="0" latinLnBrk="0" hangingPunct="0">
              <a:lnSpc>
                <a:spcPct val="100000"/>
              </a:lnSpc>
              <a:buClrTx/>
              <a:buSzTx/>
              <a:tabLst>
                <a:tab pos="450850" algn="l"/>
              </a:tabLst>
            </a:pP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1</a:t>
            </a:r>
            <a:r>
              <a:rPr lang="zh-CN" altLang="en-US" sz="1600" b="1" dirty="0" smtClean="0">
                <a:latin typeface="+mn-ea"/>
                <a:ea typeface="+mn-ea"/>
                <a:cs typeface="仿宋" panose="02010609060101010101" pitchFamily="49" charset="-122"/>
              </a:rPr>
              <a:t>）履行授权核查手续；</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2</a:t>
            </a:r>
            <a:r>
              <a:rPr lang="zh-CN" altLang="en-US" sz="1600" b="1" dirty="0" smtClean="0">
                <a:latin typeface="+mn-ea"/>
                <a:ea typeface="+mn-ea"/>
                <a:cs typeface="仿宋" panose="02010609060101010101" pitchFamily="49" charset="-122"/>
              </a:rPr>
              <a:t>）承诺所提供的信息真实、完整、无虚报、隐瞒、伪造；</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3</a:t>
            </a:r>
            <a:r>
              <a:rPr lang="zh-CN" altLang="en-US" sz="1600" b="1" dirty="0" smtClean="0">
                <a:latin typeface="+mn-ea"/>
                <a:ea typeface="+mn-ea"/>
                <a:cs typeface="仿宋" panose="02010609060101010101" pitchFamily="49" charset="-122"/>
              </a:rPr>
              <a:t>）申请人及其家庭成员与低保工作人员、村（居）委会成员又近亲属关系的，如实申明。</a:t>
            </a:r>
            <a:endParaRPr lang="en-US" altLang="zh-CN" sz="1600" b="1" dirty="0" smtClean="0">
              <a:latin typeface="+mn-ea"/>
              <a:ea typeface="+mn-ea"/>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390525" algn="l"/>
              </a:tabLst>
            </a:pPr>
            <a:endParaRPr kumimoji="0" lang="zh-CN" altLang="en-US" sz="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indent="307975" eaLnBrk="0" hangingPunct="0">
              <a:buFontTx/>
              <a:buNone/>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7.</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受理：申请人提交材料齐全并符合要求，予以受理，不得拒绝受理。</a:t>
            </a: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671" y="159941"/>
            <a:ext cx="543931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indent="307975">
              <a:tabLst>
                <a:tab pos="450850" algn="l"/>
              </a:tabLst>
            </a:pPr>
            <a:r>
              <a:rPr lang="zh-CN" altLang="en-US" sz="3200" b="1" dirty="0" smtClean="0">
                <a:solidFill>
                  <a:srgbClr val="FF0000"/>
                </a:solidFill>
                <a:cs typeface="仿宋" panose="02010609060101010101" pitchFamily="49" charset="-122"/>
              </a:rPr>
              <a:t>（二）、家庭经济状况评估</a:t>
            </a:r>
            <a:endParaRPr lang="zh-CN" altLang="zh-CN" sz="3200" dirty="0" smtClean="0">
              <a:solidFill>
                <a:srgbClr val="FF0000"/>
              </a:solidFill>
              <a:latin typeface="Arial" panose="020B0604020202020204" pitchFamily="34" charset="0"/>
              <a:cs typeface="宋体" panose="02010600030101010101" pitchFamily="2" charset="-122"/>
            </a:endParaRPr>
          </a:p>
        </p:txBody>
      </p:sp>
      <p:sp>
        <p:nvSpPr>
          <p:cNvPr id="61441" name="Rectangle 1"/>
          <p:cNvSpPr>
            <a:spLocks noChangeArrowheads="1"/>
          </p:cNvSpPr>
          <p:nvPr/>
        </p:nvSpPr>
        <p:spPr bwMode="auto">
          <a:xfrm>
            <a:off x="164679" y="-135175"/>
            <a:ext cx="11737304" cy="69240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rPr>
              <a:t>	</a:t>
            </a:r>
            <a:endPar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endPar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endPar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r>
              <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rPr>
              <a:t>家庭经济状况评估方式：</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公示、调查、家庭经济状况核对。</a:t>
            </a:r>
            <a:endParaRPr lang="en-US" altLang="zh-CN" sz="2400"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endPar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r>
              <a:rPr kumimoji="0" lang="en-US" altLang="zh-CN" sz="24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仿宋" panose="02010609060101010101" pitchFamily="49" charset="-122"/>
              </a:rPr>
              <a:t>1.</a:t>
            </a:r>
            <a:r>
              <a:rPr kumimoji="0" lang="zh-CN" altLang="en-US" sz="24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仿宋" panose="02010609060101010101" pitchFamily="49" charset="-122"/>
              </a:rPr>
              <a:t>公示：</a:t>
            </a:r>
            <a:r>
              <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仿宋" panose="02010609060101010101" pitchFamily="49" charset="-122"/>
              </a:rPr>
              <a:t>规范，注意个人隐私。</a:t>
            </a:r>
            <a:endPar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宋体" panose="02010600030101010101" pitchFamily="2"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endParaRPr kumimoji="0" lang="en-US" altLang="zh-CN"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公示有异议的进行评议。参加评议人员</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7</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人以上奇数，村（居）民代表不得少于参加评议总人数的三分之二。</a:t>
            </a:r>
            <a:endParaRPr lang="zh-CN" altLang="en-US" sz="2400"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endPar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endParaRPr>
          </a:p>
          <a:p>
            <a:pPr indent="352425" eaLnBrk="0" hangingPunct="0">
              <a:tabLst>
                <a:tab pos="419100" algn="l"/>
              </a:tabLst>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2.</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调查。</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填写信息采集表，填写规范、全面。乡镇调查人员签字（</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人以上）。</a:t>
            </a:r>
            <a:endParaRPr lang="zh-CN" altLang="en-US" sz="2400" b="1" dirty="0" smtClean="0">
              <a:latin typeface="楷体" panose="02010609060101010101" pitchFamily="49" charset="-122"/>
              <a:ea typeface="楷体" panose="02010609060101010101" pitchFamily="49" charset="-122"/>
              <a:cs typeface="仿宋" panose="02010609060101010101" pitchFamily="49" charset="-122"/>
            </a:endParaRPr>
          </a:p>
          <a:p>
            <a:pPr indent="352425" eaLnBrk="0" hangingPunct="0">
              <a:tabLst>
                <a:tab pos="419100" algn="l"/>
              </a:tabLst>
            </a:pP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	收集材料</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江西省社会救助申请及授权书</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个人委托授权及法律责任声明书</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、申请人及家庭成员健康状况、就业情况、受教育程度、收入和支出等材料。</a:t>
            </a:r>
            <a:endParaRPr lang="zh-CN" altLang="en-US" sz="2400" b="1" dirty="0" smtClean="0">
              <a:latin typeface="楷体" panose="02010609060101010101" pitchFamily="49" charset="-122"/>
              <a:ea typeface="楷体" panose="02010609060101010101" pitchFamily="49" charset="-122"/>
              <a:cs typeface="仿宋" panose="02010609060101010101" pitchFamily="49" charset="-122"/>
            </a:endParaRPr>
          </a:p>
          <a:p>
            <a:pPr indent="352425" eaLnBrk="0" hangingPunct="0">
              <a:tabLst>
                <a:tab pos="419100" algn="l"/>
              </a:tabLst>
            </a:pP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A信息采集表填写要规范、人员完整（见附表）。</a:t>
            </a:r>
            <a:endParaRPr lang="en-US" altLang="zh-CN" sz="2400" b="1" dirty="0" smtClean="0">
              <a:latin typeface="楷体" panose="02010609060101010101" pitchFamily="49" charset="-122"/>
              <a:ea typeface="楷体" panose="02010609060101010101" pitchFamily="49" charset="-122"/>
              <a:cs typeface="仿宋" panose="02010609060101010101" pitchFamily="49" charset="-122"/>
            </a:endParaRPr>
          </a:p>
          <a:p>
            <a:pPr indent="352425" eaLnBrk="0" hangingPunct="0">
              <a:tabLst>
                <a:tab pos="419100" algn="l"/>
              </a:tabLst>
            </a:pP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B填写授权书的人员要完整，不能选择性漏人，填写要规范（见附表）.</a:t>
            </a:r>
            <a:endParaRPr lang="en-US" altLang="zh-CN" sz="2400" b="1" dirty="0" smtClean="0">
              <a:latin typeface="楷体" panose="02010609060101010101" pitchFamily="49" charset="-122"/>
              <a:ea typeface="楷体" panose="02010609060101010101" pitchFamily="49" charset="-122"/>
              <a:cs typeface="仿宋" panose="02010609060101010101" pitchFamily="49" charset="-122"/>
            </a:endParaRPr>
          </a:p>
          <a:p>
            <a:pPr indent="352425" eaLnBrk="0" hangingPunct="0">
              <a:tabLst>
                <a:tab pos="419100" algn="l"/>
              </a:tabLst>
            </a:pP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C证明材料：时效性、规范性、真实性、针对性。</a:t>
            </a:r>
            <a:r>
              <a:rPr lang="zh-CN" altLang="en-US" sz="2400" b="1" dirty="0" smtClean="0">
                <a:latin typeface="楷体" panose="02010609060101010101" pitchFamily="49" charset="-122"/>
                <a:ea typeface="楷体" panose="02010609060101010101" pitchFamily="49" charset="-122"/>
                <a:cs typeface="仿宋" panose="02010609060101010101" pitchFamily="49" charset="-122"/>
                <a:sym typeface="+mn-ea"/>
              </a:rPr>
              <a:t>状况核对平台共享的，不得要求群众重复提交。</a:t>
            </a:r>
            <a:endParaRPr lang="zh-CN" altLang="en-US" sz="2400"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endParaRPr kumimoji="0" lang="zh-CN" altLang="en-US" sz="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3.</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家庭经济状况核对。</a:t>
            </a: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r>
              <a:rPr lang="zh-CN" altLang="en-US" sz="24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sym typeface="+mn-ea"/>
              </a:rPr>
              <a:t>家庭经济状况评估的内容：</a:t>
            </a:r>
            <a:r>
              <a:rPr lang="zh-CN" altLang="en-US" sz="2400" b="1" dirty="0" smtClean="0">
                <a:latin typeface="楷体" panose="02010609060101010101" pitchFamily="49" charset="-122"/>
                <a:ea typeface="楷体" panose="02010609060101010101" pitchFamily="49" charset="-122"/>
                <a:cs typeface="仿宋" panose="02010609060101010101" pitchFamily="49" charset="-122"/>
                <a:sym typeface="+mn-ea"/>
              </a:rPr>
              <a:t>家庭收入、家庭财产、家庭支出、实际生活状况。</a:t>
            </a: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236687" y="458922"/>
            <a:ext cx="12169352" cy="63392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2425" algn="l" defTabSz="914400" rtl="0" eaLnBrk="1" fontAlgn="base" latinLnBrk="0" hangingPunct="1">
              <a:lnSpc>
                <a:spcPct val="100000"/>
              </a:lnSpc>
              <a:spcBef>
                <a:spcPct val="0"/>
              </a:spcBef>
              <a:spcAft>
                <a:spcPct val="0"/>
              </a:spcAft>
              <a:buClrTx/>
              <a:buSzTx/>
              <a:buFontTx/>
              <a:buNone/>
              <a:tabLst>
                <a:tab pos="419100" algn="l"/>
              </a:tabLst>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1.</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家庭收入评估：</a:t>
            </a:r>
            <a:r>
              <a:rPr lang="zh-CN" altLang="en-US" b="1" dirty="0" smtClean="0">
                <a:latin typeface="楷体" panose="02010609060101010101" pitchFamily="49" charset="-122"/>
                <a:ea typeface="楷体" panose="02010609060101010101" pitchFamily="49" charset="-122"/>
                <a:cs typeface="仿宋" panose="02010609060101010101" pitchFamily="49" charset="-122"/>
              </a:rPr>
              <a:t>工资性收入、经营性收入、财产净收入、转移净收入。</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6400" algn="l" defTabSz="914400" rtl="0" eaLnBrk="0" fontAlgn="base" latinLnBrk="0" hangingPunct="0">
              <a:lnSpc>
                <a:spcPct val="100000"/>
              </a:lnSpc>
              <a:spcBef>
                <a:spcPct val="0"/>
              </a:spcBef>
              <a:spcAft>
                <a:spcPct val="0"/>
              </a:spcAft>
              <a:buClrTx/>
              <a:buSzTx/>
              <a:buFontTx/>
              <a:buNone/>
              <a:tabLst>
                <a:tab pos="419100" algn="l"/>
              </a:tabLst>
            </a:pPr>
            <a:r>
              <a:rPr lang="zh-CN" altLang="en-US" sz="1600" b="1" dirty="0" smtClean="0">
                <a:latin typeface="楷体" panose="02010609060101010101" pitchFamily="49" charset="-122"/>
                <a:ea typeface="楷体" panose="02010609060101010101" pitchFamily="49" charset="-122"/>
                <a:cs typeface="仿宋" panose="02010609060101010101" pitchFamily="49" charset="-122"/>
                <a:sym typeface="+mn-ea"/>
              </a:rPr>
              <a:t>工资性收入：</a:t>
            </a:r>
            <a:endParaRPr lang="zh-CN" altLang="en-US" sz="1600" b="1" dirty="0" smtClean="0">
              <a:latin typeface="楷体" panose="02010609060101010101" pitchFamily="49" charset="-122"/>
              <a:ea typeface="楷体" panose="02010609060101010101" pitchFamily="49" charset="-122"/>
              <a:cs typeface="仿宋" panose="02010609060101010101" pitchFamily="49" charset="-122"/>
              <a:sym typeface="+mn-ea"/>
            </a:endParaRPr>
          </a:p>
          <a:p>
            <a:pPr marL="0" marR="0" lvl="0" indent="406400" algn="l" defTabSz="914400" rtl="0" eaLnBrk="0" fontAlgn="base" latinLnBrk="0" hangingPunct="0">
              <a:lnSpc>
                <a:spcPct val="100000"/>
              </a:lnSpc>
              <a:spcBef>
                <a:spcPct val="0"/>
              </a:spcBef>
              <a:spcAft>
                <a:spcPct val="0"/>
              </a:spcAft>
              <a:buClrTx/>
              <a:buSzTx/>
              <a:buFontTx/>
              <a:buNone/>
              <a:tabLst>
                <a:tab pos="419100" algn="l"/>
              </a:tabLst>
            </a:pP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以下项目不计入家庭收入：</a:t>
            </a: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A.</a:t>
            </a:r>
            <a:r>
              <a:rPr lang="zh-CN" altLang="en-US" b="1" dirty="0" smtClean="0">
                <a:latin typeface="楷体" panose="02010609060101010101" pitchFamily="49" charset="-122"/>
                <a:ea typeface="楷体" panose="02010609060101010101" pitchFamily="49" charset="-122"/>
                <a:cs typeface="仿宋" panose="02010609060101010101" pitchFamily="49" charset="-122"/>
              </a:rPr>
              <a:t>国家给予的特殊照顾待遇。如优抚对象的抚恤金、补助金、立功荣誉金、护理费，义务兵家庭享受的优待金、奖励金、转业安置费，见义勇为人员（含家属）的抚恤、补助、补贴等，残疾人两项补贴、失能老年人护理补贴、高龄补贴等。</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B.</a:t>
            </a:r>
            <a:r>
              <a:rPr lang="zh-CN" altLang="en-US" b="1" dirty="0" smtClean="0">
                <a:latin typeface="楷体" panose="02010609060101010101" pitchFamily="49" charset="-122"/>
                <a:ea typeface="楷体" panose="02010609060101010101" pitchFamily="49" charset="-122"/>
                <a:cs typeface="仿宋" panose="02010609060101010101" pitchFamily="49" charset="-122"/>
              </a:rPr>
              <a:t>国家、社会及有关单位颁发的非报酬性激励。</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C.</a:t>
            </a:r>
            <a:r>
              <a:rPr lang="zh-CN" altLang="en-US" b="1" dirty="0" smtClean="0">
                <a:latin typeface="楷体" panose="02010609060101010101" pitchFamily="49" charset="-122"/>
                <a:ea typeface="楷体" panose="02010609060101010101" pitchFamily="49" charset="-122"/>
                <a:cs typeface="仿宋" panose="02010609060101010101" pitchFamily="49" charset="-122"/>
              </a:rPr>
              <a:t>国家、社会及有关单位给予的有特定用途的补助资金。主要包括因公（工）负伤人员的医疗费、生活护理费、一次性伤残补助金、残疾辅助器具费，给予死亡职工亲属的丧葬费、丧葬补助金，人身伤害赔偿金中扣除生活补助费以外的部分等。</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D.</a:t>
            </a:r>
            <a:r>
              <a:rPr lang="zh-CN" altLang="en-US" b="1" dirty="0" smtClean="0">
                <a:latin typeface="楷体" panose="02010609060101010101" pitchFamily="49" charset="-122"/>
                <a:ea typeface="楷体" panose="02010609060101010101" pitchFamily="49" charset="-122"/>
                <a:cs typeface="仿宋" panose="02010609060101010101" pitchFamily="49" charset="-122"/>
              </a:rPr>
              <a:t>政府、社会、学校给予在校学生的帮困助学金、奖学金、生活补助、伙食补助等。</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E.</a:t>
            </a:r>
            <a:r>
              <a:rPr lang="zh-CN" altLang="en-US" b="1" dirty="0" smtClean="0">
                <a:latin typeface="楷体" panose="02010609060101010101" pitchFamily="49" charset="-122"/>
                <a:ea typeface="楷体" panose="02010609060101010101" pitchFamily="49" charset="-122"/>
                <a:cs typeface="仿宋" panose="02010609060101010101" pitchFamily="49" charset="-122"/>
              </a:rPr>
              <a:t>政策性农业补贴，</a:t>
            </a:r>
            <a:r>
              <a:rPr lang="en-US" altLang="zh-CN" b="1" dirty="0" smtClean="0">
                <a:latin typeface="楷体" panose="02010609060101010101" pitchFamily="49" charset="-122"/>
                <a:ea typeface="楷体" panose="02010609060101010101" pitchFamily="49" charset="-122"/>
                <a:cs typeface="仿宋" panose="02010609060101010101" pitchFamily="49" charset="-122"/>
              </a:rPr>
              <a:t>60</a:t>
            </a:r>
            <a:r>
              <a:rPr lang="zh-CN" altLang="en-US" b="1" dirty="0" smtClean="0">
                <a:latin typeface="楷体" panose="02010609060101010101" pitchFamily="49" charset="-122"/>
                <a:ea typeface="楷体" panose="02010609060101010101" pitchFamily="49" charset="-122"/>
                <a:cs typeface="仿宋" panose="02010609060101010101" pitchFamily="49" charset="-122"/>
              </a:rPr>
              <a:t>周岁以上老年人自给自足务农所得。</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F.</a:t>
            </a:r>
            <a:r>
              <a:rPr lang="zh-CN" altLang="en-US" b="1" dirty="0" smtClean="0">
                <a:latin typeface="楷体" panose="02010609060101010101" pitchFamily="49" charset="-122"/>
                <a:ea typeface="楷体" panose="02010609060101010101" pitchFamily="49" charset="-122"/>
                <a:cs typeface="仿宋" panose="02010609060101010101" pitchFamily="49" charset="-122"/>
              </a:rPr>
              <a:t>政府、社会给予的物价补贴、节日补助、一次性生活补贴、医疗救助款物、住房补贴、危房改造补贴。</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G.</a:t>
            </a:r>
            <a:r>
              <a:rPr lang="zh-CN" altLang="en-US" b="1" dirty="0" smtClean="0">
                <a:latin typeface="楷体" panose="02010609060101010101" pitchFamily="49" charset="-122"/>
                <a:ea typeface="楷体" panose="02010609060101010101" pitchFamily="49" charset="-122"/>
                <a:cs typeface="仿宋" panose="02010609060101010101" pitchFamily="49" charset="-122"/>
              </a:rPr>
              <a:t>因唯一原住房被征收（拆迁）获得的安置补偿款中，按照规定用于购置安居性的自住房屋和必要的搬迁、装修、购置普通家具家电等实际支出的部分。</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H.</a:t>
            </a:r>
            <a:r>
              <a:rPr lang="zh-CN" altLang="en-US" b="1" dirty="0" smtClean="0">
                <a:latin typeface="楷体" panose="02010609060101010101" pitchFamily="49" charset="-122"/>
                <a:ea typeface="楷体" panose="02010609060101010101" pitchFamily="49" charset="-122"/>
                <a:cs typeface="仿宋" panose="02010609060101010101" pitchFamily="49" charset="-122"/>
              </a:rPr>
              <a:t>参加社区组织的公益性劳动所得，精神、智力和重度肢体残疾人辅助性就业取得的收入不超过当地最低工资标准的部分。</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I.</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与用人单位解除劳动关系获得的一次性安置费、经济赔偿（补助、补偿）金、生活补助（补偿）金中，用于支付自解除劳动关系之日起到法定退休年龄之前个人应当缴纳的基本社会保险费的部分，缴纳费用按照职工户籍所在地社保机构出具的参保证明推算。</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J.</a:t>
            </a:r>
            <a:r>
              <a:rPr lang="zh-CN" altLang="en-US" b="1" dirty="0" smtClean="0">
                <a:latin typeface="楷体" panose="02010609060101010101" pitchFamily="49" charset="-122"/>
                <a:ea typeface="楷体" panose="02010609060101010101" pitchFamily="49" charset="-122"/>
                <a:cs typeface="仿宋" panose="02010609060101010101" pitchFamily="49" charset="-122"/>
              </a:rPr>
              <a:t>按照规定由用人单位统一扣缴和个人自缴的社会保险费、住房公积金。</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K.</a:t>
            </a:r>
            <a:r>
              <a:rPr lang="zh-CN" altLang="en-US" b="1" dirty="0" smtClean="0">
                <a:latin typeface="楷体" panose="02010609060101010101" pitchFamily="49" charset="-122"/>
                <a:ea typeface="楷体" panose="02010609060101010101" pitchFamily="49" charset="-122"/>
                <a:cs typeface="仿宋" panose="02010609060101010101" pitchFamily="49" charset="-122"/>
              </a:rPr>
              <a:t>城乡居民基本养老基础保险金。</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1689467"/>
            <a:ext cx="12858750" cy="1095629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8305" algn="l" defTabSz="914400" rtl="0" eaLnBrk="1" fontAlgn="base" latinLnBrk="0" hangingPunct="1">
              <a:lnSpc>
                <a:spcPct val="100000"/>
              </a:lnSpc>
              <a:spcBef>
                <a:spcPct val="0"/>
              </a:spcBef>
              <a:spcAft>
                <a:spcPct val="0"/>
              </a:spcAft>
              <a:buClrTx/>
              <a:buSzTx/>
              <a:buFontTx/>
              <a:buNone/>
              <a:tabLst>
                <a:tab pos="198120" algn="l"/>
              </a:tabLst>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2.</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家庭财产评估：</a:t>
            </a:r>
            <a:r>
              <a:rPr lang="zh-CN" altLang="en-US" b="1" dirty="0" smtClean="0">
                <a:latin typeface="楷体" panose="02010609060101010101" pitchFamily="49" charset="-122"/>
                <a:ea typeface="楷体" panose="02010609060101010101" pitchFamily="49" charset="-122"/>
                <a:cs typeface="仿宋" panose="02010609060101010101" pitchFamily="49" charset="-122"/>
              </a:rPr>
              <a:t>指社会救助家庭的不动产和动产。</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A.</a:t>
            </a:r>
            <a:r>
              <a:rPr lang="zh-CN" altLang="en-US" b="1" dirty="0" smtClean="0">
                <a:latin typeface="楷体" panose="02010609060101010101" pitchFamily="49" charset="-122"/>
                <a:ea typeface="楷体" panose="02010609060101010101" pitchFamily="49" charset="-122"/>
                <a:cs typeface="仿宋" panose="02010609060101010101" pitchFamily="49" charset="-122"/>
              </a:rPr>
              <a:t>房屋、耕地、林木、宅基地等不动产。</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B.</a:t>
            </a:r>
            <a:r>
              <a:rPr lang="zh-CN" altLang="en-US" b="1" dirty="0" smtClean="0">
                <a:latin typeface="楷体" panose="02010609060101010101" pitchFamily="49" charset="-122"/>
                <a:ea typeface="楷体" panose="02010609060101010101" pitchFamily="49" charset="-122"/>
                <a:cs typeface="仿宋" panose="02010609060101010101" pitchFamily="49" charset="-122"/>
              </a:rPr>
              <a:t>银行存款、证券、基金、商业保险、债权等金融资产。</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C.</a:t>
            </a:r>
            <a:r>
              <a:rPr lang="zh-CN" altLang="en-US" b="1" dirty="0" smtClean="0">
                <a:latin typeface="楷体" panose="02010609060101010101" pitchFamily="49" charset="-122"/>
                <a:ea typeface="楷体" panose="02010609060101010101" pitchFamily="49" charset="-122"/>
                <a:cs typeface="仿宋" panose="02010609060101010101" pitchFamily="49" charset="-122"/>
              </a:rPr>
              <a:t>开办或投资企业、个体工商户、农民专业合作社等市场主体情况。</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D.</a:t>
            </a:r>
            <a:r>
              <a:rPr lang="zh-CN" altLang="en-US" b="1" dirty="0" smtClean="0">
                <a:latin typeface="楷体" panose="02010609060101010101" pitchFamily="49" charset="-122"/>
                <a:ea typeface="楷体" panose="02010609060101010101" pitchFamily="49" charset="-122"/>
                <a:cs typeface="仿宋" panose="02010609060101010101" pitchFamily="49" charset="-122"/>
              </a:rPr>
              <a:t>机动车辆（不含残疾人功能性补偿代步机动车辆）、船舶、大型农机具等车辆。</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en-US" altLang="zh-CN" sz="1600" dirty="0" smtClean="0">
              <a:cs typeface="宋体" panose="02010600030101010101" pitchFamily="2" charset="-122"/>
            </a:endParaRPr>
          </a:p>
          <a:p>
            <a:pPr marL="0" marR="0" lvl="0" indent="408305" algn="l" defTabSz="914400" rtl="0" eaLnBrk="0" fontAlgn="base" latinLnBrk="0" hangingPunct="0">
              <a:lnSpc>
                <a:spcPct val="100000"/>
              </a:lnSpc>
              <a:spcBef>
                <a:spcPct val="0"/>
              </a:spcBef>
              <a:spcAft>
                <a:spcPct val="0"/>
              </a:spcAft>
              <a:buClrTx/>
              <a:buSzTx/>
              <a:tabLst>
                <a:tab pos="198120" algn="l"/>
              </a:tabLst>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3.</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家庭支出评估：</a:t>
            </a:r>
            <a:r>
              <a:rPr lang="zh-CN" altLang="en-US" b="1" dirty="0" smtClean="0">
                <a:latin typeface="楷体" panose="02010609060101010101" pitchFamily="49" charset="-122"/>
                <a:ea typeface="楷体" panose="02010609060101010101" pitchFamily="49" charset="-122"/>
                <a:cs typeface="仿宋" panose="02010609060101010101" pitchFamily="49" charset="-122"/>
              </a:rPr>
              <a:t>指社会救助家庭的日常消费、刚性支出、高消费。</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lvl="0"/>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刚性支出：</a:t>
            </a:r>
            <a:r>
              <a:rPr lang="zh-CN" altLang="en-US" b="1" dirty="0" smtClean="0">
                <a:latin typeface="楷体" panose="02010609060101010101" pitchFamily="49" charset="-122"/>
                <a:ea typeface="楷体" panose="02010609060101010101" pitchFamily="49" charset="-122"/>
                <a:cs typeface="仿宋" panose="02010609060101010101" pitchFamily="49" charset="-122"/>
              </a:rPr>
              <a:t>因病费用、因残费用、因学费用、必要就业成本、多重支出费用。</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b="1" dirty="0" smtClean="0">
                <a:latin typeface="楷体" panose="02010609060101010101" pitchFamily="49" charset="-122"/>
                <a:ea typeface="楷体" panose="02010609060101010101" pitchFamily="49" charset="-122"/>
                <a:cs typeface="仿宋" panose="02010609060101010101" pitchFamily="49" charset="-122"/>
              </a:rPr>
              <a:t>      </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b="1" dirty="0" smtClean="0">
                <a:latin typeface="楷体" panose="02010609060101010101" pitchFamily="49" charset="-122"/>
                <a:ea typeface="楷体" panose="02010609060101010101" pitchFamily="49" charset="-122"/>
                <a:cs typeface="仿宋"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因残费用：</a:t>
            </a:r>
            <a:r>
              <a:rPr lang="en-US" altLang="zh-CN" b="1" dirty="0" smtClean="0">
                <a:latin typeface="楷体" panose="02010609060101010101" pitchFamily="49" charset="-122"/>
                <a:ea typeface="楷体" panose="02010609060101010101" pitchFamily="49" charset="-122"/>
                <a:cs typeface="仿宋" panose="02010609060101010101" pitchFamily="49" charset="-122"/>
              </a:rPr>
              <a:t>指残疾人用于康复治疗以及购买必要的辅助器械配备的费用，个人实际支出总费用在3000元以内的据实         </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b="1" dirty="0" smtClean="0">
                <a:latin typeface="楷体" panose="02010609060101010101" pitchFamily="49" charset="-122"/>
                <a:ea typeface="楷体" panose="02010609060101010101" pitchFamily="49" charset="-122"/>
                <a:cs typeface="仿宋" panose="02010609060101010101" pitchFamily="49" charset="-122"/>
              </a:rPr>
              <a:t>计算，超过3000元的按3000元计算。</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sz="1800" b="1" dirty="0" smtClean="0">
                <a:latin typeface="楷体" panose="02010609060101010101" pitchFamily="49" charset="-122"/>
                <a:ea typeface="楷体" panose="02010609060101010101" pitchFamily="49" charset="-122"/>
                <a:cs typeface="仿宋" panose="02010609060101010101" pitchFamily="49" charset="-122"/>
              </a:rPr>
              <a:t> </a:t>
            </a:r>
            <a:endParaRPr lang="en-US" altLang="zh-CN" sz="1800"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因学费用：</a:t>
            </a:r>
            <a:r>
              <a:rPr lang="en-US" altLang="zh-CN" b="1" dirty="0" smtClean="0">
                <a:latin typeface="楷体" panose="02010609060101010101" pitchFamily="49" charset="-122"/>
                <a:ea typeface="楷体" panose="02010609060101010101" pitchFamily="49" charset="-122"/>
                <a:cs typeface="仿宋" panose="02010609060101010101" pitchFamily="49" charset="-122"/>
              </a:rPr>
              <a:t>指在普惠制幼儿园或国家统招全日制本科及以下公办非义务教育阶段学校就读产生的教育费用，按照个</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b="1" dirty="0" smtClean="0">
                <a:latin typeface="楷体" panose="02010609060101010101" pitchFamily="49" charset="-122"/>
                <a:ea typeface="楷体" panose="02010609060101010101" pitchFamily="49" charset="-122"/>
                <a:cs typeface="仿宋" panose="02010609060101010101" pitchFamily="49" charset="-122"/>
              </a:rPr>
              <a:t>人负担的学费、住宿费或保教费扣除获得政府或社会资助后的实际支出计算。</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endPar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必要就业成本：</a:t>
            </a:r>
            <a:r>
              <a:rPr lang="en-US" altLang="zh-CN" b="1" dirty="0" smtClean="0">
                <a:latin typeface="楷体" panose="02010609060101010101" pitchFamily="49" charset="-122"/>
                <a:ea typeface="楷体" panose="02010609060101010101" pitchFamily="49" charset="-122"/>
                <a:cs typeface="仿宋" panose="02010609060101010101" pitchFamily="49" charset="-122"/>
              </a:rPr>
              <a:t>按照务工地同期月低保标准的30％按月计算。</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endPar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r>
              <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符合下列情形之一的，可以认为存在高消费行为：</a:t>
            </a:r>
            <a:endPar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r>
              <a:rPr lang="en-US" altLang="zh-CN" dirty="0" smtClean="0"/>
              <a:t>       </a:t>
            </a:r>
            <a:endParaRPr lang="en-US" altLang="zh-CN" dirty="0" smtClean="0"/>
          </a:p>
          <a:p>
            <a:pPr indent="408305" eaLnBrk="0" hangingPunct="0">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a:t>
            </a:r>
            <a:r>
              <a:rPr lang="zh-CN" altLang="zh-CN" b="1" dirty="0" smtClean="0">
                <a:latin typeface="楷体" panose="02010609060101010101" pitchFamily="49" charset="-122"/>
                <a:ea typeface="楷体" panose="02010609060101010101" pitchFamily="49" charset="-122"/>
                <a:cs typeface="仿宋" panose="02010609060101010101" pitchFamily="49" charset="-122"/>
              </a:rPr>
              <a:t>日常生活费用大幅超过一般家庭平均费用；</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endParaRPr lang="zh-CN"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B.</a:t>
            </a:r>
            <a:r>
              <a:rPr lang="zh-CN" altLang="zh-CN" b="1" dirty="0" smtClean="0">
                <a:latin typeface="楷体" panose="02010609060101010101" pitchFamily="49" charset="-122"/>
                <a:ea typeface="楷体" panose="02010609060101010101" pitchFamily="49" charset="-122"/>
                <a:cs typeface="仿宋" panose="02010609060101010101" pitchFamily="49" charset="-122"/>
              </a:rPr>
              <a:t>在星级以上宾馆、酒店、夜总会、高尔夫球场等场所进行消费；</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endParaRPr lang="zh-CN"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C.</a:t>
            </a:r>
            <a:r>
              <a:rPr lang="zh-CN" altLang="zh-CN" b="1" dirty="0" smtClean="0">
                <a:latin typeface="楷体" panose="02010609060101010101" pitchFamily="49" charset="-122"/>
                <a:ea typeface="楷体" panose="02010609060101010101" pitchFamily="49" charset="-122"/>
                <a:cs typeface="仿宋" panose="02010609060101010101" pitchFamily="49" charset="-122"/>
              </a:rPr>
              <a:t>自费在高收费学校就读（入托、出国留学）；</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endParaRPr lang="zh-CN"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D.</a:t>
            </a:r>
            <a:r>
              <a:rPr lang="zh-CN" altLang="zh-CN" b="1" dirty="0" smtClean="0">
                <a:latin typeface="楷体" panose="02010609060101010101" pitchFamily="49" charset="-122"/>
                <a:ea typeface="楷体" panose="02010609060101010101" pitchFamily="49" charset="-122"/>
                <a:cs typeface="仿宋" panose="02010609060101010101" pitchFamily="49" charset="-122"/>
              </a:rPr>
              <a:t>出国、出境旅游、就医；</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endParaRPr lang="zh-CN"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E.</a:t>
            </a:r>
            <a:r>
              <a:rPr lang="zh-CN" altLang="zh-CN" b="1" dirty="0" smtClean="0">
                <a:latin typeface="楷体" panose="02010609060101010101" pitchFamily="49" charset="-122"/>
                <a:ea typeface="楷体" panose="02010609060101010101" pitchFamily="49" charset="-122"/>
                <a:cs typeface="仿宋" panose="02010609060101010101" pitchFamily="49" charset="-122"/>
              </a:rPr>
              <a:t>乘坐交通工具时，选择飞机头等舱、动车组列车一等及以上座位、列车软卧、轮船二等舱位； </a:t>
            </a:r>
            <a:endParaRPr lang="zh-CN"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02870" y="1657350"/>
            <a:ext cx="11748135" cy="39693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47650" algn="l" defTabSz="914400" rtl="0" eaLnBrk="1" fontAlgn="base" latinLnBrk="0" hangingPunct="1">
              <a:lnSpc>
                <a:spcPct val="100000"/>
              </a:lnSpc>
              <a:spcBef>
                <a:spcPct val="0"/>
              </a:spcBef>
              <a:spcAft>
                <a:spcPct val="0"/>
              </a:spcAft>
              <a:buClrTx/>
              <a:buSzTx/>
              <a:buFontTx/>
              <a:buNone/>
            </a:pP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4.</a:t>
            </a:r>
            <a:r>
              <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实际生活状况：</a:t>
            </a:r>
            <a:r>
              <a:rPr lang="zh-CN" altLang="en-US" sz="1800" b="1" dirty="0" smtClean="0">
                <a:latin typeface="楷体" panose="02010609060101010101" pitchFamily="49" charset="-122"/>
                <a:ea typeface="楷体" panose="02010609060101010101" pitchFamily="49" charset="-122"/>
                <a:cs typeface="仿宋" panose="02010609060101010101" pitchFamily="49" charset="-122"/>
              </a:rPr>
              <a:t>包括近期家庭支出状况、家庭成员健康状况、受教育程度、就业情况等。</a:t>
            </a:r>
            <a:endParaRPr lang="zh-CN" altLang="en-US" sz="1800"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r>
              <a:rPr lang="zh-CN" altLang="en-US" sz="2400" b="1" dirty="0" smtClean="0">
                <a:solidFill>
                  <a:srgbClr val="FF0000"/>
                </a:solidFill>
                <a:cs typeface="仿宋" panose="02010609060101010101" pitchFamily="49" charset="-122"/>
                <a:sym typeface="+mn-ea"/>
              </a:rPr>
              <a:t>（三）、确认审核</a:t>
            </a: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r>
              <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低保对象分类：</a:t>
            </a:r>
            <a:r>
              <a:rPr lang="zh-CN" altLang="en-US" b="1" dirty="0" smtClean="0">
                <a:latin typeface="楷体" panose="02010609060101010101" pitchFamily="49" charset="-122"/>
                <a:ea typeface="楷体" panose="02010609060101010101" pitchFamily="49" charset="-122"/>
                <a:cs typeface="仿宋" panose="02010609060101010101" pitchFamily="49" charset="-122"/>
              </a:rPr>
              <a:t>常补对象、非常补对象</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0" fontAlgn="base" latinLnBrk="0" hangingPunct="0">
              <a:lnSpc>
                <a:spcPct val="100000"/>
              </a:lnSpc>
              <a:spcBef>
                <a:spcPct val="0"/>
              </a:spcBef>
              <a:spcAft>
                <a:spcPct val="0"/>
              </a:spcAft>
              <a:buClrTx/>
              <a:buSzTx/>
              <a:buFontTx/>
              <a:buNone/>
            </a:pP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0" fontAlgn="base" latinLnBrk="0" hangingPunct="0">
              <a:lnSpc>
                <a:spcPct val="100000"/>
              </a:lnSpc>
              <a:spcBef>
                <a:spcPct val="0"/>
              </a:spcBef>
              <a:spcAft>
                <a:spcPct val="0"/>
              </a:spcAft>
              <a:buClrTx/>
              <a:buSzTx/>
              <a:buFontTx/>
              <a:buNone/>
            </a:pPr>
            <a:r>
              <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非常补对象享受低保金公式：</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家庭月低保金</a:t>
            </a:r>
            <a:r>
              <a:rPr lang="en-US" altLang="zh-CN" b="1" dirty="0" smtClean="0">
                <a:latin typeface="楷体" panose="02010609060101010101" pitchFamily="49" charset="-122"/>
                <a:ea typeface="楷体" panose="02010609060101010101" pitchFamily="49" charset="-122"/>
                <a:cs typeface="仿宋" panose="02010609060101010101" pitchFamily="49" charset="-122"/>
              </a:rPr>
              <a:t>=</a:t>
            </a:r>
            <a:r>
              <a:rPr lang="zh-CN" altLang="en-US" b="1" dirty="0" smtClean="0">
                <a:latin typeface="楷体" panose="02010609060101010101" pitchFamily="49" charset="-122"/>
                <a:ea typeface="楷体" panose="02010609060101010101" pitchFamily="49" charset="-122"/>
                <a:cs typeface="仿宋" panose="02010609060101010101" pitchFamily="49" charset="-122"/>
              </a:rPr>
              <a:t>（低保标准</a:t>
            </a:r>
            <a:r>
              <a:rPr lang="en-US" altLang="zh-CN" b="1" dirty="0" smtClean="0">
                <a:latin typeface="楷体" panose="02010609060101010101" pitchFamily="49" charset="-122"/>
                <a:ea typeface="楷体" panose="02010609060101010101" pitchFamily="49" charset="-122"/>
                <a:cs typeface="仿宋" panose="02010609060101010101" pitchFamily="49" charset="-122"/>
              </a:rPr>
              <a:t>—</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家庭月人均收入）*保障人数</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0" fontAlgn="base" latinLnBrk="0" hangingPunct="0">
              <a:lnSpc>
                <a:spcPct val="100000"/>
              </a:lnSpc>
              <a:spcBef>
                <a:spcPct val="0"/>
              </a:spcBef>
              <a:spcAft>
                <a:spcPct val="0"/>
              </a:spcAft>
              <a:buClrTx/>
              <a:buSzTx/>
              <a:buFontTx/>
              <a:buNone/>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0" fontAlgn="base" latinLnBrk="0" hangingPunct="0">
              <a:lnSpc>
                <a:spcPct val="100000"/>
              </a:lnSpc>
              <a:spcBef>
                <a:spcPct val="0"/>
              </a:spcBef>
              <a:spcAft>
                <a:spcPct val="0"/>
              </a:spcAft>
              <a:buClrTx/>
              <a:buSzTx/>
              <a:buFontTx/>
              <a:buNone/>
            </a:pP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家庭经济状况评估结束，是否符合条件，乡镇提出初审意见，</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个工作日内作出确认决定，报县民政局备案。</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36687" y="894102"/>
            <a:ext cx="12385376" cy="535531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61950" algn="l" defTabSz="914400" rtl="0" eaLnBrk="1" fontAlgn="base" latinLnBrk="0" hangingPunct="1">
              <a:lnSpc>
                <a:spcPct val="100000"/>
              </a:lnSpc>
              <a:spcBef>
                <a:spcPct val="0"/>
              </a:spcBef>
              <a:spcAft>
                <a:spcPct val="0"/>
              </a:spcAft>
              <a:buClrTx/>
              <a:buSzTx/>
              <a:buFontTx/>
              <a:buNone/>
              <a:tabLst>
                <a:tab pos="447675" algn="l"/>
              </a:tabLst>
            </a:pPr>
            <a:r>
              <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共同生活的家庭成员的经济状况同时符合以下情形的，确认给予低保待遇：</a:t>
            </a:r>
            <a:endPar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361950" algn="l" defTabSz="914400" rtl="0" eaLnBrk="1" fontAlgn="base" latinLnBrk="0" hangingPunct="1">
              <a:lnSpc>
                <a:spcPct val="100000"/>
              </a:lnSpc>
              <a:spcBef>
                <a:spcPct val="0"/>
              </a:spcBef>
              <a:spcAft>
                <a:spcPct val="0"/>
              </a:spcAft>
              <a:buClrTx/>
              <a:buSzTx/>
              <a:buFontTx/>
              <a:buNone/>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1.</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家庭月人均收入低于低保标准；</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r>
              <a:rPr lang="en-US" altLang="zh-CN" b="1" dirty="0" smtClean="0">
                <a:latin typeface="楷体" panose="02010609060101010101" pitchFamily="49" charset="-122"/>
                <a:ea typeface="楷体" panose="02010609060101010101" pitchFamily="49" charset="-122"/>
                <a:cs typeface="仿宋" panose="02010609060101010101" pitchFamily="49" charset="-122"/>
              </a:rPr>
              <a:t> 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家庭金融资产总额低于我县上年度人均可支配收入</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倍（含</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倍）；</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r>
              <a:rPr lang="en-US" altLang="zh-CN" b="1" dirty="0" smtClean="0">
                <a:latin typeface="楷体" panose="02010609060101010101" pitchFamily="49" charset="-122"/>
                <a:ea typeface="楷体" panose="02010609060101010101" pitchFamily="49" charset="-122"/>
                <a:cs typeface="仿宋" panose="02010609060101010101" pitchFamily="49" charset="-122"/>
              </a:rPr>
              <a:t> 3.</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家庭成员名下无机动车辆（不含残疾人功能性补偿代步机动车辆、二轮和三轮摩托车）、船舶、工程机械和大型农机具；</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latin typeface="楷体" panose="02010609060101010101" pitchFamily="49" charset="-122"/>
                <a:ea typeface="楷体" panose="02010609060101010101" pitchFamily="49" charset="-122"/>
                <a:cs typeface="仿宋" panose="02010609060101010101" pitchFamily="49" charset="-122"/>
              </a:rPr>
              <a:t>4.</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家庭成员名下无工商登记，不存在雇佣他人从事各种经营性活动的行为；</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r>
              <a:rPr lang="en-US" altLang="zh-CN" b="1" dirty="0" smtClean="0">
                <a:latin typeface="楷体" panose="02010609060101010101" pitchFamily="49" charset="-122"/>
                <a:ea typeface="楷体" panose="02010609060101010101" pitchFamily="49" charset="-122"/>
                <a:cs typeface="仿宋" panose="02010609060101010101" pitchFamily="49" charset="-122"/>
              </a:rPr>
              <a:t> 5.</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家庭成员名下拥有的住房不超过</a:t>
            </a:r>
            <a:r>
              <a:rPr lang="en-US" altLang="zh-CN" b="1" dirty="0" smtClean="0">
                <a:latin typeface="楷体" panose="02010609060101010101" pitchFamily="49" charset="-122"/>
                <a:ea typeface="楷体" panose="02010609060101010101" pitchFamily="49" charset="-122"/>
                <a:cs typeface="仿宋" panose="02010609060101010101" pitchFamily="49" charset="-122"/>
              </a:rPr>
              <a:t>1</a:t>
            </a:r>
            <a:r>
              <a:rPr lang="zh-CN" altLang="en-US" b="1" dirty="0" smtClean="0">
                <a:latin typeface="楷体" panose="02010609060101010101" pitchFamily="49" charset="-122"/>
                <a:ea typeface="楷体" panose="02010609060101010101" pitchFamily="49" charset="-122"/>
                <a:cs typeface="仿宋" panose="02010609060101010101" pitchFamily="49" charset="-122"/>
              </a:rPr>
              <a:t>套，且名下无商铺、办公楼、厂房、等非居住用途不动产；</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latin typeface="楷体" panose="02010609060101010101" pitchFamily="49" charset="-122"/>
                <a:ea typeface="楷体" panose="02010609060101010101" pitchFamily="49" charset="-122"/>
                <a:cs typeface="仿宋" panose="02010609060101010101" pitchFamily="49" charset="-122"/>
              </a:rPr>
              <a:t>6.</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家庭成员无买卖有价证券或者其他商业行为；</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361950">
              <a:tabLst>
                <a:tab pos="447675" algn="l"/>
              </a:tabLst>
            </a:pP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共同生活的家庭成员的财产状况符合下列情形之一的，经调查核实，可以视为维持家庭生产生活的必需财产，审核确认时可以视情予以豁免：   </a:t>
            </a: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defTabSz="914400" eaLnBrk="0" latinLnBrk="0" hangingPunct="0">
              <a:lnSpc>
                <a:spcPct val="100000"/>
              </a:lnSpc>
              <a:buClrTx/>
              <a:buSzTx/>
              <a:buFontTx/>
              <a:buNone/>
              <a:tabLst>
                <a:tab pos="447675" algn="l"/>
              </a:tabLst>
            </a:pPr>
            <a:r>
              <a:rPr kumimoji="0" lang="zh-CN" altLang="en-US"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rPr>
              <a:t>	</a:t>
            </a:r>
            <a:r>
              <a:rPr lang="en-US" altLang="zh-CN" b="1" dirty="0" smtClean="0">
                <a:latin typeface="楷体" panose="02010609060101010101" pitchFamily="49" charset="-122"/>
                <a:ea typeface="楷体" panose="02010609060101010101" pitchFamily="49" charset="-122"/>
                <a:cs typeface="仿宋" panose="02010609060101010101" pitchFamily="49" charset="-122"/>
              </a:rPr>
              <a:t>1.</a:t>
            </a:r>
            <a:r>
              <a:rPr lang="zh-CN" altLang="en-US" b="1" dirty="0" smtClean="0">
                <a:latin typeface="楷体" panose="02010609060101010101" pitchFamily="49" charset="-122"/>
                <a:ea typeface="楷体" panose="02010609060101010101" pitchFamily="49" charset="-122"/>
                <a:cs typeface="仿宋" panose="02010609060101010101" pitchFamily="49" charset="-122"/>
              </a:rPr>
              <a:t>拥有作为唯一谋生工具的小型经营性车辆；</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defTabSz="914400" eaLnBrk="0" latinLnBrk="0" hangingPunct="0">
              <a:lnSpc>
                <a:spcPct val="100000"/>
              </a:lnSpc>
              <a:buClrTx/>
              <a:buSzTx/>
              <a:buFontTx/>
              <a:buNone/>
              <a:tabLst>
                <a:tab pos="447675" algn="l"/>
              </a:tabLst>
            </a:pPr>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无住房，但有唯一一处商铺、厂房、酒店式公寓等非居住用途不动产，并将该非居住用途不动产作为家庭唯一居住场所，且家庭人均建筑面积低于我县上年度居民人均建筑面积；</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defTabSz="914400" eaLnBrk="0" latinLnBrk="0" hangingPunct="0">
              <a:lnSpc>
                <a:spcPct val="100000"/>
              </a:lnSpc>
              <a:buClrTx/>
              <a:buSzTx/>
              <a:buFontTx/>
              <a:buNone/>
              <a:tabLst>
                <a:tab pos="447675" algn="l"/>
              </a:tabLst>
            </a:pPr>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latin typeface="楷体" panose="02010609060101010101" pitchFamily="49" charset="-122"/>
                <a:ea typeface="楷体" panose="02010609060101010101" pitchFamily="49" charset="-122"/>
                <a:cs typeface="仿宋" panose="02010609060101010101" pitchFamily="49" charset="-122"/>
              </a:rPr>
              <a:t>3.</a:t>
            </a:r>
            <a:r>
              <a:rPr lang="zh-CN" altLang="en-US" b="1" dirty="0" smtClean="0">
                <a:latin typeface="楷体" panose="02010609060101010101" pitchFamily="49" charset="-122"/>
                <a:ea typeface="楷体" panose="02010609060101010101" pitchFamily="49" charset="-122"/>
                <a:cs typeface="仿宋" panose="02010609060101010101" pitchFamily="49" charset="-122"/>
              </a:rPr>
              <a:t>又大额存款且累计持有时间未超过</a:t>
            </a:r>
            <a:r>
              <a:rPr lang="en-US" altLang="zh-CN" b="1" dirty="0" smtClean="0">
                <a:latin typeface="楷体" panose="02010609060101010101" pitchFamily="49" charset="-122"/>
                <a:ea typeface="楷体" panose="02010609060101010101" pitchFamily="49" charset="-122"/>
                <a:cs typeface="仿宋" panose="02010609060101010101" pitchFamily="49" charset="-122"/>
              </a:rPr>
              <a:t>12</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个月，能够提供自申请或者动态管理之日起前</a:t>
            </a:r>
            <a:r>
              <a:rPr lang="en-US" altLang="zh-CN" b="1" dirty="0" smtClean="0">
                <a:latin typeface="楷体" panose="02010609060101010101" pitchFamily="49" charset="-122"/>
                <a:ea typeface="楷体" panose="02010609060101010101" pitchFamily="49" charset="-122"/>
                <a:cs typeface="仿宋" panose="02010609060101010101" pitchFamily="49" charset="-122"/>
              </a:rPr>
              <a:t>12</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个月内三级乙等及以上级别医院诊断证明书、诊疗方案等医学证明材料，确认存款用于治疗重大疾病的，可以按照该病种平均医疗费用酌情予以豁免；</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defTabSz="914400" eaLnBrk="0" latinLnBrk="0" hangingPunct="0">
              <a:lnSpc>
                <a:spcPct val="100000"/>
              </a:lnSpc>
              <a:buClrTx/>
              <a:buSzTx/>
              <a:buFontTx/>
              <a:buNone/>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  4.</a:t>
            </a:r>
            <a:r>
              <a:rPr lang="zh-CN" altLang="en-US" b="1" dirty="0" smtClean="0">
                <a:latin typeface="楷体" panose="02010609060101010101" pitchFamily="49" charset="-122"/>
                <a:ea typeface="楷体" panose="02010609060101010101" pitchFamily="49" charset="-122"/>
                <a:cs typeface="仿宋" panose="02010609060101010101" pitchFamily="49" charset="-122"/>
              </a:rPr>
              <a:t>有工商登记，但投资经营规模较小且无雇员，或者属于扶贫对象统一参加当地合作社、集体所有制企业等经济组织。</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p:txBody>
      </p:sp>
      <p:sp>
        <p:nvSpPr>
          <p:cNvPr id="3" name="矩形 2"/>
          <p:cNvSpPr/>
          <p:nvPr/>
        </p:nvSpPr>
        <p:spPr>
          <a:xfrm>
            <a:off x="164679" y="159941"/>
            <a:ext cx="379142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indent="307975">
              <a:tabLst>
                <a:tab pos="450850" algn="l"/>
              </a:tabLst>
            </a:pPr>
            <a:r>
              <a:rPr lang="zh-CN" altLang="en-US" sz="3200" b="1" dirty="0" smtClean="0">
                <a:solidFill>
                  <a:srgbClr val="FF0000"/>
                </a:solidFill>
                <a:cs typeface="仿宋" panose="02010609060101010101" pitchFamily="49" charset="-122"/>
              </a:rPr>
              <a:t>（四）、认定标准</a:t>
            </a:r>
            <a:endParaRPr lang="zh-CN" altLang="zh-CN" sz="3200" dirty="0" smtClean="0">
              <a:solidFill>
                <a:srgbClr val="FF0000"/>
              </a:solidFill>
              <a:latin typeface="Arial" panose="020B0604020202020204" pitchFamily="34" charset="0"/>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60045" y="978218"/>
            <a:ext cx="12405995"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36550" algn="l" defTabSz="914400" rtl="0" eaLnBrk="1" fontAlgn="base" latinLnBrk="0" hangingPunct="1">
              <a:lnSpc>
                <a:spcPct val="100000"/>
              </a:lnSpc>
              <a:spcBef>
                <a:spcPct val="0"/>
              </a:spcBef>
              <a:spcAft>
                <a:spcPct val="0"/>
              </a:spcAft>
              <a:buClrTx/>
              <a:buSzTx/>
              <a:buFontTx/>
              <a:buNone/>
              <a:tabLst>
                <a:tab pos="393700" algn="l"/>
              </a:tabLst>
            </a:pP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动态管理的情形：</a:t>
            </a:r>
            <a:endPar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336550" algn="l" defTabSz="914400" rtl="0" eaLnBrk="0" fontAlgn="base" latinLnBrk="0" hangingPunct="0">
              <a:lnSpc>
                <a:spcPct val="100000"/>
              </a:lnSpc>
              <a:spcBef>
                <a:spcPct val="0"/>
              </a:spcBef>
              <a:spcAft>
                <a:spcPct val="0"/>
              </a:spcAft>
              <a:buClrTx/>
              <a:buSzTx/>
              <a:buFontTx/>
              <a:buNone/>
              <a:tabLst>
                <a:tab pos="393700" algn="l"/>
              </a:tabLst>
            </a:pP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1.</a:t>
            </a:r>
            <a:r>
              <a:rPr lang="zh-CN" altLang="en-US" b="1" dirty="0" smtClean="0">
                <a:latin typeface="楷体" panose="02010609060101010101" pitchFamily="49" charset="-122"/>
                <a:ea typeface="楷体" panose="02010609060101010101" pitchFamily="49" charset="-122"/>
                <a:cs typeface="仿宋" panose="02010609060101010101" pitchFamily="49" charset="-122"/>
              </a:rPr>
              <a:t>常补对象每年核查至少一次，非常补对象半年核查至少一次；</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开展居民家庭经济状况不定期核查；</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3.</a:t>
            </a:r>
            <a:r>
              <a:rPr lang="zh-CN" altLang="en-US" b="1" dirty="0" smtClean="0">
                <a:latin typeface="楷体" panose="02010609060101010101" pitchFamily="49" charset="-122"/>
                <a:ea typeface="楷体" panose="02010609060101010101" pitchFamily="49" charset="-122"/>
                <a:cs typeface="仿宋" panose="02010609060101010101" pitchFamily="49" charset="-122"/>
              </a:rPr>
              <a:t>在保对象长期公示，接受社会监督；</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4.</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定期加强乡村振兴、社保、医保等部门信息数据共享；</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5.</a:t>
            </a:r>
            <a:r>
              <a:rPr lang="zh-CN" altLang="en-US" b="1" dirty="0" smtClean="0">
                <a:latin typeface="楷体" panose="02010609060101010101" pitchFamily="49" charset="-122"/>
                <a:ea typeface="楷体" panose="02010609060101010101" pitchFamily="49" charset="-122"/>
                <a:cs typeface="仿宋" panose="02010609060101010101" pitchFamily="49" charset="-122"/>
              </a:rPr>
              <a:t>有下列情形之一的，可以实施延退：</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zh-CN" altLang="en-US"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A.</a:t>
            </a:r>
            <a:r>
              <a:rPr lang="zh-CN" altLang="en-US" b="1" dirty="0" smtClean="0">
                <a:latin typeface="楷体" panose="02010609060101010101" pitchFamily="49" charset="-122"/>
                <a:ea typeface="楷体" panose="02010609060101010101" pitchFamily="49" charset="-122"/>
                <a:cs typeface="仿宋" panose="02010609060101010101" pitchFamily="49" charset="-122"/>
              </a:rPr>
              <a:t>已领取养老保险金，家庭月人均收入在低保标准</a:t>
            </a:r>
            <a:r>
              <a:rPr lang="en-US" altLang="zh-CN" b="1" dirty="0" smtClean="0">
                <a:latin typeface="楷体" panose="02010609060101010101" pitchFamily="49" charset="-122"/>
                <a:ea typeface="楷体" panose="02010609060101010101" pitchFamily="49" charset="-122"/>
                <a:cs typeface="仿宋" panose="02010609060101010101" pitchFamily="49" charset="-122"/>
              </a:rPr>
              <a:t>1</a:t>
            </a:r>
            <a:r>
              <a:rPr lang="zh-CN" altLang="en-US" b="1" dirty="0" smtClean="0">
                <a:latin typeface="楷体" panose="02010609060101010101" pitchFamily="49" charset="-122"/>
                <a:ea typeface="楷体" panose="02010609060101010101" pitchFamily="49" charset="-122"/>
                <a:cs typeface="仿宋" panose="02010609060101010101" pitchFamily="49" charset="-122"/>
              </a:rPr>
              <a:t>倍以上</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倍以下的，给予</a:t>
            </a:r>
            <a:r>
              <a:rPr lang="en-US" altLang="zh-CN" b="1" dirty="0" smtClean="0">
                <a:latin typeface="楷体" panose="02010609060101010101" pitchFamily="49" charset="-122"/>
                <a:ea typeface="楷体" panose="02010609060101010101" pitchFamily="49" charset="-122"/>
                <a:cs typeface="仿宋" panose="02010609060101010101" pitchFamily="49" charset="-122"/>
              </a:rPr>
              <a:t>6</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个月延退期；</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B.</a:t>
            </a:r>
            <a:r>
              <a:rPr lang="zh-CN" altLang="en-US" b="1" dirty="0" smtClean="0">
                <a:latin typeface="楷体" panose="02010609060101010101" pitchFamily="49" charset="-122"/>
                <a:ea typeface="楷体" panose="02010609060101010101" pitchFamily="49" charset="-122"/>
                <a:cs typeface="仿宋" panose="02010609060101010101" pitchFamily="49" charset="-122"/>
              </a:rPr>
              <a:t>共同生活的家庭成员高中或大学毕业后实现就业，给予</a:t>
            </a:r>
            <a:r>
              <a:rPr lang="en-US" altLang="zh-CN" b="1" dirty="0" smtClean="0">
                <a:latin typeface="楷体" panose="02010609060101010101" pitchFamily="49" charset="-122"/>
                <a:ea typeface="楷体" panose="02010609060101010101" pitchFamily="49" charset="-122"/>
                <a:cs typeface="仿宋" panose="02010609060101010101" pitchFamily="49" charset="-122"/>
              </a:rPr>
              <a:t>6</a:t>
            </a:r>
            <a:r>
              <a:rPr lang="zh-CN" altLang="en-US" b="1" dirty="0" smtClean="0">
                <a:latin typeface="楷体" panose="02010609060101010101" pitchFamily="49" charset="-122"/>
                <a:ea typeface="楷体" panose="02010609060101010101" pitchFamily="49" charset="-122"/>
                <a:cs typeface="仿宋" panose="02010609060101010101" pitchFamily="49" charset="-122"/>
              </a:rPr>
              <a:t>至</a:t>
            </a:r>
            <a:r>
              <a:rPr lang="en-US" altLang="zh-CN" b="1" dirty="0" smtClean="0">
                <a:latin typeface="楷体" panose="02010609060101010101" pitchFamily="49" charset="-122"/>
                <a:ea typeface="楷体" panose="02010609060101010101" pitchFamily="49" charset="-122"/>
                <a:cs typeface="仿宋" panose="02010609060101010101" pitchFamily="49" charset="-122"/>
              </a:rPr>
              <a:t>12</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个月延退期；</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C.</a:t>
            </a:r>
            <a:r>
              <a:rPr lang="zh-CN" altLang="en-US" b="1" dirty="0" smtClean="0">
                <a:latin typeface="楷体" panose="02010609060101010101" pitchFamily="49" charset="-122"/>
                <a:ea typeface="楷体" panose="02010609060101010101" pitchFamily="49" charset="-122"/>
                <a:cs typeface="仿宋" panose="02010609060101010101" pitchFamily="49" charset="-122"/>
              </a:rPr>
              <a:t>公共就业服务机构推荐就业的就业困难家庭，就业稳定后给予</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年延退期；</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D.</a:t>
            </a:r>
            <a:r>
              <a:rPr lang="zh-CN" altLang="en-US" b="1" dirty="0" smtClean="0">
                <a:latin typeface="楷体" panose="02010609060101010101" pitchFamily="49" charset="-122"/>
                <a:ea typeface="楷体" panose="02010609060101010101" pitchFamily="49" charset="-122"/>
                <a:cs typeface="仿宋" panose="02010609060101010101" pitchFamily="49" charset="-122"/>
              </a:rPr>
              <a:t>公共就业服务机构推荐就业的残疾对象，就业稳定后给予</a:t>
            </a:r>
            <a:r>
              <a:rPr lang="en-US" altLang="zh-CN" b="1" dirty="0" smtClean="0">
                <a:latin typeface="楷体" panose="02010609060101010101" pitchFamily="49" charset="-122"/>
                <a:ea typeface="楷体" panose="02010609060101010101" pitchFamily="49" charset="-122"/>
                <a:cs typeface="仿宋" panose="02010609060101010101" pitchFamily="49" charset="-122"/>
              </a:rPr>
              <a:t>3</a:t>
            </a:r>
            <a:r>
              <a:rPr lang="zh-CN" altLang="en-US" b="1" dirty="0" smtClean="0">
                <a:latin typeface="楷体" panose="02010609060101010101" pitchFamily="49" charset="-122"/>
                <a:ea typeface="楷体" panose="02010609060101010101" pitchFamily="49" charset="-122"/>
                <a:cs typeface="仿宋" panose="02010609060101010101" pitchFamily="49" charset="-122"/>
              </a:rPr>
              <a:t>年延退期；</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zh-CN" altLang="en-US"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实现就业的低保对象，计算其家庭月人均收入时应当按低保标准的</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30</a:t>
            </a:r>
            <a:r>
              <a:rPr lang="zh-CN" altLang="en-US"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％扣减就业成本。</a:t>
            </a:r>
            <a:endPar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6.</a:t>
            </a:r>
            <a:r>
              <a:rPr lang="zh-CN" altLang="en-US" b="1" dirty="0" smtClean="0">
                <a:latin typeface="楷体" panose="02010609060101010101" pitchFamily="49" charset="-122"/>
                <a:ea typeface="楷体" panose="02010609060101010101" pitchFamily="49" charset="-122"/>
                <a:cs typeface="仿宋" panose="02010609060101010101" pitchFamily="49" charset="-122"/>
              </a:rPr>
              <a:t>低保工作的几种情况：整户保、分户保；老年人、未成年人、残疾人、因病人员享受低保。</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p:txBody>
      </p:sp>
      <p:sp>
        <p:nvSpPr>
          <p:cNvPr id="3" name="矩形 2"/>
          <p:cNvSpPr/>
          <p:nvPr/>
        </p:nvSpPr>
        <p:spPr>
          <a:xfrm>
            <a:off x="164679" y="159941"/>
            <a:ext cx="379142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indent="307975">
              <a:tabLst>
                <a:tab pos="450850" algn="l"/>
              </a:tabLst>
            </a:pPr>
            <a:r>
              <a:rPr lang="zh-CN" altLang="en-US" sz="3200" b="1" dirty="0" smtClean="0">
                <a:solidFill>
                  <a:srgbClr val="FF0000"/>
                </a:solidFill>
                <a:cs typeface="仿宋" panose="02010609060101010101" pitchFamily="49" charset="-122"/>
              </a:rPr>
              <a:t>（五）、动态管理</a:t>
            </a:r>
            <a:endParaRPr lang="zh-CN" altLang="zh-CN" sz="3200" dirty="0" smtClean="0">
              <a:solidFill>
                <a:srgbClr val="FF0000"/>
              </a:solidFill>
              <a:latin typeface="Arial" panose="020B0604020202020204" pitchFamily="34" charset="0"/>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6" name="Rectangle 5"/>
          <p:cNvSpPr>
            <a:spLocks noChangeArrowheads="1"/>
          </p:cNvSpPr>
          <p:nvPr/>
        </p:nvSpPr>
        <p:spPr bwMode="auto">
          <a:xfrm>
            <a:off x="1" y="272347"/>
            <a:ext cx="733064" cy="87867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197" name="Freeform 6"/>
          <p:cNvSpPr/>
          <p:nvPr/>
        </p:nvSpPr>
        <p:spPr bwMode="auto">
          <a:xfrm>
            <a:off x="148957" y="397873"/>
            <a:ext cx="559003" cy="704611"/>
          </a:xfrm>
          <a:custGeom>
            <a:avLst/>
            <a:gdLst>
              <a:gd name="T0" fmla="*/ 1131 w 1173"/>
              <a:gd name="T1" fmla="*/ 535 h 1472"/>
              <a:gd name="T2" fmla="*/ 1095 w 1173"/>
              <a:gd name="T3" fmla="*/ 47 h 1472"/>
              <a:gd name="T4" fmla="*/ 1067 w 1173"/>
              <a:gd name="T5" fmla="*/ 54 h 1472"/>
              <a:gd name="T6" fmla="*/ 1003 w 1173"/>
              <a:gd name="T7" fmla="*/ 68 h 1472"/>
              <a:gd name="T8" fmla="*/ 919 w 1173"/>
              <a:gd name="T9" fmla="*/ 54 h 1472"/>
              <a:gd name="T10" fmla="*/ 629 w 1173"/>
              <a:gd name="T11" fmla="*/ 5 h 1472"/>
              <a:gd name="T12" fmla="*/ 0 w 1173"/>
              <a:gd name="T13" fmla="*/ 768 h 1472"/>
              <a:gd name="T14" fmla="*/ 643 w 1173"/>
              <a:gd name="T15" fmla="*/ 1467 h 1472"/>
              <a:gd name="T16" fmla="*/ 1173 w 1173"/>
              <a:gd name="T17" fmla="*/ 1086 h 1472"/>
              <a:gd name="T18" fmla="*/ 1088 w 1173"/>
              <a:gd name="T19" fmla="*/ 1036 h 1472"/>
              <a:gd name="T20" fmla="*/ 692 w 1173"/>
              <a:gd name="T21" fmla="*/ 1369 h 1472"/>
              <a:gd name="T22" fmla="*/ 290 w 1173"/>
              <a:gd name="T23" fmla="*/ 725 h 1472"/>
              <a:gd name="T24" fmla="*/ 643 w 1173"/>
              <a:gd name="T25" fmla="*/ 104 h 1472"/>
              <a:gd name="T26" fmla="*/ 1046 w 1173"/>
              <a:gd name="T27" fmla="*/ 570 h 1472"/>
              <a:gd name="T28" fmla="*/ 1131 w 1173"/>
              <a:gd name="T29" fmla="*/ 535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Freeform 7"/>
          <p:cNvSpPr>
            <a:spLocks noEditPoints="1"/>
          </p:cNvSpPr>
          <p:nvPr/>
        </p:nvSpPr>
        <p:spPr bwMode="auto">
          <a:xfrm>
            <a:off x="796664" y="899971"/>
            <a:ext cx="1044365" cy="212555"/>
          </a:xfrm>
          <a:custGeom>
            <a:avLst/>
            <a:gdLst>
              <a:gd name="T0" fmla="*/ 49 w 2195"/>
              <a:gd name="T1" fmla="*/ 278 h 445"/>
              <a:gd name="T2" fmla="*/ 252 w 2195"/>
              <a:gd name="T3" fmla="*/ 276 h 445"/>
              <a:gd name="T4" fmla="*/ 152 w 2195"/>
              <a:gd name="T5" fmla="*/ 443 h 445"/>
              <a:gd name="T6" fmla="*/ 156 w 2195"/>
              <a:gd name="T7" fmla="*/ 105 h 445"/>
              <a:gd name="T8" fmla="*/ 152 w 2195"/>
              <a:gd name="T9" fmla="*/ 443 h 445"/>
              <a:gd name="T10" fmla="*/ 665 w 2195"/>
              <a:gd name="T11" fmla="*/ 434 h 445"/>
              <a:gd name="T12" fmla="*/ 618 w 2195"/>
              <a:gd name="T13" fmla="*/ 234 h 445"/>
              <a:gd name="T14" fmla="*/ 446 w 2195"/>
              <a:gd name="T15" fmla="*/ 236 h 445"/>
              <a:gd name="T16" fmla="*/ 400 w 2195"/>
              <a:gd name="T17" fmla="*/ 436 h 445"/>
              <a:gd name="T18" fmla="*/ 446 w 2195"/>
              <a:gd name="T19" fmla="*/ 111 h 445"/>
              <a:gd name="T20" fmla="*/ 553 w 2195"/>
              <a:gd name="T21" fmla="*/ 102 h 445"/>
              <a:gd name="T22" fmla="*/ 897 w 2195"/>
              <a:gd name="T23" fmla="*/ 407 h 445"/>
              <a:gd name="T24" fmla="*/ 857 w 2195"/>
              <a:gd name="T25" fmla="*/ 441 h 445"/>
              <a:gd name="T26" fmla="*/ 790 w 2195"/>
              <a:gd name="T27" fmla="*/ 151 h 445"/>
              <a:gd name="T28" fmla="*/ 745 w 2195"/>
              <a:gd name="T29" fmla="*/ 111 h 445"/>
              <a:gd name="T30" fmla="*/ 790 w 2195"/>
              <a:gd name="T31" fmla="*/ 24 h 445"/>
              <a:gd name="T32" fmla="*/ 837 w 2195"/>
              <a:gd name="T33" fmla="*/ 111 h 445"/>
              <a:gd name="T34" fmla="*/ 897 w 2195"/>
              <a:gd name="T35" fmla="*/ 151 h 445"/>
              <a:gd name="T36" fmla="*/ 837 w 2195"/>
              <a:gd name="T37" fmla="*/ 370 h 445"/>
              <a:gd name="T38" fmla="*/ 897 w 2195"/>
              <a:gd name="T39" fmla="*/ 407 h 445"/>
              <a:gd name="T40" fmla="*/ 1214 w 2195"/>
              <a:gd name="T41" fmla="*/ 249 h 445"/>
              <a:gd name="T42" fmla="*/ 1020 w 2195"/>
              <a:gd name="T43" fmla="*/ 249 h 445"/>
              <a:gd name="T44" fmla="*/ 1263 w 2195"/>
              <a:gd name="T45" fmla="*/ 347 h 445"/>
              <a:gd name="T46" fmla="*/ 966 w 2195"/>
              <a:gd name="T47" fmla="*/ 278 h 445"/>
              <a:gd name="T48" fmla="*/ 1265 w 2195"/>
              <a:gd name="T49" fmla="*/ 278 h 445"/>
              <a:gd name="T50" fmla="*/ 1018 w 2195"/>
              <a:gd name="T51" fmla="*/ 289 h 445"/>
              <a:gd name="T52" fmla="*/ 1214 w 2195"/>
              <a:gd name="T53" fmla="*/ 334 h 445"/>
              <a:gd name="T54" fmla="*/ 1626 w 2195"/>
              <a:gd name="T55" fmla="*/ 434 h 445"/>
              <a:gd name="T56" fmla="*/ 1580 w 2195"/>
              <a:gd name="T57" fmla="*/ 234 h 445"/>
              <a:gd name="T58" fmla="*/ 1408 w 2195"/>
              <a:gd name="T59" fmla="*/ 236 h 445"/>
              <a:gd name="T60" fmla="*/ 1361 w 2195"/>
              <a:gd name="T61" fmla="*/ 436 h 445"/>
              <a:gd name="T62" fmla="*/ 1408 w 2195"/>
              <a:gd name="T63" fmla="*/ 111 h 445"/>
              <a:gd name="T64" fmla="*/ 1515 w 2195"/>
              <a:gd name="T65" fmla="*/ 102 h 445"/>
              <a:gd name="T66" fmla="*/ 1859 w 2195"/>
              <a:gd name="T67" fmla="*/ 407 h 445"/>
              <a:gd name="T68" fmla="*/ 1818 w 2195"/>
              <a:gd name="T69" fmla="*/ 441 h 445"/>
              <a:gd name="T70" fmla="*/ 1752 w 2195"/>
              <a:gd name="T71" fmla="*/ 151 h 445"/>
              <a:gd name="T72" fmla="*/ 1707 w 2195"/>
              <a:gd name="T73" fmla="*/ 111 h 445"/>
              <a:gd name="T74" fmla="*/ 1752 w 2195"/>
              <a:gd name="T75" fmla="*/ 24 h 445"/>
              <a:gd name="T76" fmla="*/ 1798 w 2195"/>
              <a:gd name="T77" fmla="*/ 111 h 445"/>
              <a:gd name="T78" fmla="*/ 1859 w 2195"/>
              <a:gd name="T79" fmla="*/ 151 h 445"/>
              <a:gd name="T80" fmla="*/ 1798 w 2195"/>
              <a:gd name="T81" fmla="*/ 370 h 445"/>
              <a:gd name="T82" fmla="*/ 1859 w 2195"/>
              <a:gd name="T83" fmla="*/ 407 h 445"/>
              <a:gd name="T84" fmla="*/ 2180 w 2195"/>
              <a:gd name="T85" fmla="*/ 189 h 445"/>
              <a:gd name="T86" fmla="*/ 1937 w 2195"/>
              <a:gd name="T87" fmla="*/ 194 h 445"/>
              <a:gd name="T88" fmla="*/ 2144 w 2195"/>
              <a:gd name="T89" fmla="*/ 352 h 445"/>
              <a:gd name="T90" fmla="*/ 1970 w 2195"/>
              <a:gd name="T91" fmla="*/ 334 h 445"/>
              <a:gd name="T92" fmla="*/ 2062 w 2195"/>
              <a:gd name="T93" fmla="*/ 443 h 445"/>
              <a:gd name="T94" fmla="*/ 2075 w 2195"/>
              <a:gd name="T95" fmla="*/ 252 h 445"/>
              <a:gd name="T96" fmla="*/ 2057 w 2195"/>
              <a:gd name="T97" fmla="*/ 1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9" name="Freeform 8"/>
          <p:cNvSpPr>
            <a:spLocks noEditPoints="1"/>
          </p:cNvSpPr>
          <p:nvPr/>
        </p:nvSpPr>
        <p:spPr bwMode="auto">
          <a:xfrm>
            <a:off x="836831" y="287411"/>
            <a:ext cx="1004198" cy="471973"/>
          </a:xfrm>
          <a:custGeom>
            <a:avLst/>
            <a:gdLst>
              <a:gd name="T0" fmla="*/ 764 w 2109"/>
              <a:gd name="T1" fmla="*/ 0 h 986"/>
              <a:gd name="T2" fmla="*/ 676 w 2109"/>
              <a:gd name="T3" fmla="*/ 986 h 986"/>
              <a:gd name="T4" fmla="*/ 84 w 2109"/>
              <a:gd name="T5" fmla="*/ 902 h 986"/>
              <a:gd name="T6" fmla="*/ 0 w 2109"/>
              <a:gd name="T7" fmla="*/ 986 h 986"/>
              <a:gd name="T8" fmla="*/ 84 w 2109"/>
              <a:gd name="T9" fmla="*/ 80 h 986"/>
              <a:gd name="T10" fmla="*/ 676 w 2109"/>
              <a:gd name="T11" fmla="*/ 279 h 986"/>
              <a:gd name="T12" fmla="*/ 84 w 2109"/>
              <a:gd name="T13" fmla="*/ 80 h 986"/>
              <a:gd name="T14" fmla="*/ 84 w 2109"/>
              <a:gd name="T15" fmla="*/ 831 h 986"/>
              <a:gd name="T16" fmla="*/ 676 w 2109"/>
              <a:gd name="T17" fmla="*/ 628 h 986"/>
              <a:gd name="T18" fmla="*/ 84 w 2109"/>
              <a:gd name="T19" fmla="*/ 354 h 986"/>
              <a:gd name="T20" fmla="*/ 676 w 2109"/>
              <a:gd name="T21" fmla="*/ 557 h 986"/>
              <a:gd name="T22" fmla="*/ 84 w 2109"/>
              <a:gd name="T23" fmla="*/ 354 h 986"/>
              <a:gd name="T24" fmla="*/ 2021 w 2109"/>
              <a:gd name="T25" fmla="*/ 553 h 986"/>
              <a:gd name="T26" fmla="*/ 1791 w 2109"/>
              <a:gd name="T27" fmla="*/ 694 h 986"/>
              <a:gd name="T28" fmla="*/ 2052 w 2109"/>
              <a:gd name="T29" fmla="*/ 915 h 986"/>
              <a:gd name="T30" fmla="*/ 1619 w 2109"/>
              <a:gd name="T31" fmla="*/ 818 h 986"/>
              <a:gd name="T32" fmla="*/ 1340 w 2109"/>
              <a:gd name="T33" fmla="*/ 973 h 986"/>
              <a:gd name="T34" fmla="*/ 1459 w 2109"/>
              <a:gd name="T35" fmla="*/ 889 h 986"/>
              <a:gd name="T36" fmla="*/ 1539 w 2109"/>
              <a:gd name="T37" fmla="*/ 447 h 986"/>
              <a:gd name="T38" fmla="*/ 1057 w 2109"/>
              <a:gd name="T39" fmla="*/ 376 h 986"/>
              <a:gd name="T40" fmla="*/ 1849 w 2109"/>
              <a:gd name="T41" fmla="*/ 261 h 986"/>
              <a:gd name="T42" fmla="*/ 1190 w 2109"/>
              <a:gd name="T43" fmla="*/ 190 h 986"/>
              <a:gd name="T44" fmla="*/ 1849 w 2109"/>
              <a:gd name="T45" fmla="*/ 75 h 986"/>
              <a:gd name="T46" fmla="*/ 1172 w 2109"/>
              <a:gd name="T47" fmla="*/ 5 h 986"/>
              <a:gd name="T48" fmla="*/ 1932 w 2109"/>
              <a:gd name="T49" fmla="*/ 376 h 986"/>
              <a:gd name="T50" fmla="*/ 2101 w 2109"/>
              <a:gd name="T51" fmla="*/ 447 h 986"/>
              <a:gd name="T52" fmla="*/ 1619 w 2109"/>
              <a:gd name="T53" fmla="*/ 482 h 986"/>
              <a:gd name="T54" fmla="*/ 1963 w 2109"/>
              <a:gd name="T55" fmla="*/ 482 h 986"/>
              <a:gd name="T56" fmla="*/ 1495 w 2109"/>
              <a:gd name="T57" fmla="*/ 646 h 986"/>
              <a:gd name="T58" fmla="*/ 1075 w 2109"/>
              <a:gd name="T59" fmla="*/ 889 h 986"/>
              <a:gd name="T60" fmla="*/ 1190 w 2109"/>
              <a:gd name="T61" fmla="*/ 473 h 986"/>
              <a:gd name="T62" fmla="*/ 1398 w 2109"/>
              <a:gd name="T63" fmla="*/ 610 h 986"/>
              <a:gd name="T64" fmla="*/ 1216 w 2109"/>
              <a:gd name="T65" fmla="*/ 588 h 986"/>
              <a:gd name="T66" fmla="*/ 1190 w 2109"/>
              <a:gd name="T67" fmla="*/ 47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0" name="Freeform 5"/>
          <p:cNvSpPr/>
          <p:nvPr/>
        </p:nvSpPr>
        <p:spPr bwMode="auto">
          <a:xfrm>
            <a:off x="9021663" y="2176165"/>
            <a:ext cx="1725547" cy="1543117"/>
          </a:xfrm>
          <a:custGeom>
            <a:avLst/>
            <a:gdLst>
              <a:gd name="T0" fmla="*/ 1064 w 2128"/>
              <a:gd name="T1" fmla="*/ 270 h 1866"/>
              <a:gd name="T2" fmla="*/ 1596 w 2128"/>
              <a:gd name="T3" fmla="*/ 4 h 1866"/>
              <a:gd name="T4" fmla="*/ 2128 w 2128"/>
              <a:gd name="T5" fmla="*/ 470 h 1866"/>
              <a:gd name="T6" fmla="*/ 1064 w 2128"/>
              <a:gd name="T7" fmla="*/ 1866 h 1866"/>
              <a:gd name="T8" fmla="*/ 0 w 2128"/>
              <a:gd name="T9" fmla="*/ 470 h 1866"/>
              <a:gd name="T10" fmla="*/ 532 w 2128"/>
              <a:gd name="T11" fmla="*/ 4 h 1866"/>
              <a:gd name="T12" fmla="*/ 1064 w 2128"/>
              <a:gd name="T13" fmla="*/ 270 h 1866"/>
            </a:gdLst>
            <a:ahLst/>
            <a:cxnLst>
              <a:cxn ang="0">
                <a:pos x="T0" y="T1"/>
              </a:cxn>
              <a:cxn ang="0">
                <a:pos x="T2" y="T3"/>
              </a:cxn>
              <a:cxn ang="0">
                <a:pos x="T4" y="T5"/>
              </a:cxn>
              <a:cxn ang="0">
                <a:pos x="T6" y="T7"/>
              </a:cxn>
              <a:cxn ang="0">
                <a:pos x="T8" y="T9"/>
              </a:cxn>
              <a:cxn ang="0">
                <a:pos x="T10" y="T11"/>
              </a:cxn>
              <a:cxn ang="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chemeClr val="accent3"/>
          </a:solidFill>
          <a:ln>
            <a:noFill/>
          </a:ln>
        </p:spPr>
        <p:txBody>
          <a:bodyPr/>
          <a:lstStyle/>
          <a:p>
            <a:endParaRPr lang="zh-CN" altLang="en-US"/>
          </a:p>
        </p:txBody>
      </p:sp>
      <p:sp>
        <p:nvSpPr>
          <p:cNvPr id="8201" name="Freeform 6"/>
          <p:cNvSpPr/>
          <p:nvPr/>
        </p:nvSpPr>
        <p:spPr bwMode="auto">
          <a:xfrm>
            <a:off x="6501383" y="2248173"/>
            <a:ext cx="1723873" cy="1543117"/>
          </a:xfrm>
          <a:custGeom>
            <a:avLst/>
            <a:gdLst>
              <a:gd name="T0" fmla="*/ 1064 w 2128"/>
              <a:gd name="T1" fmla="*/ 270 h 1866"/>
              <a:gd name="T2" fmla="*/ 1596 w 2128"/>
              <a:gd name="T3" fmla="*/ 4 h 1866"/>
              <a:gd name="T4" fmla="*/ 2128 w 2128"/>
              <a:gd name="T5" fmla="*/ 470 h 1866"/>
              <a:gd name="T6" fmla="*/ 1064 w 2128"/>
              <a:gd name="T7" fmla="*/ 1866 h 1866"/>
              <a:gd name="T8" fmla="*/ 0 w 2128"/>
              <a:gd name="T9" fmla="*/ 470 h 1866"/>
              <a:gd name="T10" fmla="*/ 532 w 2128"/>
              <a:gd name="T11" fmla="*/ 4 h 1866"/>
              <a:gd name="T12" fmla="*/ 1064 w 2128"/>
              <a:gd name="T13" fmla="*/ 270 h 1866"/>
            </a:gdLst>
            <a:ahLst/>
            <a:cxnLst>
              <a:cxn ang="0">
                <a:pos x="T0" y="T1"/>
              </a:cxn>
              <a:cxn ang="0">
                <a:pos x="T2" y="T3"/>
              </a:cxn>
              <a:cxn ang="0">
                <a:pos x="T4" y="T5"/>
              </a:cxn>
              <a:cxn ang="0">
                <a:pos x="T6" y="T7"/>
              </a:cxn>
              <a:cxn ang="0">
                <a:pos x="T8" y="T9"/>
              </a:cxn>
              <a:cxn ang="0">
                <a:pos x="T10" y="T11"/>
              </a:cxn>
              <a:cxn ang="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chemeClr val="accent4"/>
          </a:solidFill>
          <a:ln>
            <a:noFill/>
          </a:ln>
        </p:spPr>
        <p:txBody>
          <a:bodyPr/>
          <a:lstStyle/>
          <a:p>
            <a:endParaRPr lang="zh-CN" altLang="en-US"/>
          </a:p>
        </p:txBody>
      </p:sp>
      <p:sp>
        <p:nvSpPr>
          <p:cNvPr id="8203" name="Freeform 8"/>
          <p:cNvSpPr/>
          <p:nvPr/>
        </p:nvSpPr>
        <p:spPr bwMode="auto">
          <a:xfrm>
            <a:off x="3909095" y="2320181"/>
            <a:ext cx="1725547" cy="1543117"/>
          </a:xfrm>
          <a:custGeom>
            <a:avLst/>
            <a:gdLst>
              <a:gd name="T0" fmla="*/ 1064 w 2128"/>
              <a:gd name="T1" fmla="*/ 270 h 1866"/>
              <a:gd name="T2" fmla="*/ 1596 w 2128"/>
              <a:gd name="T3" fmla="*/ 4 h 1866"/>
              <a:gd name="T4" fmla="*/ 2128 w 2128"/>
              <a:gd name="T5" fmla="*/ 470 h 1866"/>
              <a:gd name="T6" fmla="*/ 1064 w 2128"/>
              <a:gd name="T7" fmla="*/ 1866 h 1866"/>
              <a:gd name="T8" fmla="*/ 0 w 2128"/>
              <a:gd name="T9" fmla="*/ 470 h 1866"/>
              <a:gd name="T10" fmla="*/ 532 w 2128"/>
              <a:gd name="T11" fmla="*/ 4 h 1866"/>
              <a:gd name="T12" fmla="*/ 1064 w 2128"/>
              <a:gd name="T13" fmla="*/ 270 h 1866"/>
            </a:gdLst>
            <a:ahLst/>
            <a:cxnLst>
              <a:cxn ang="0">
                <a:pos x="T0" y="T1"/>
              </a:cxn>
              <a:cxn ang="0">
                <a:pos x="T2" y="T3"/>
              </a:cxn>
              <a:cxn ang="0">
                <a:pos x="T4" y="T5"/>
              </a:cxn>
              <a:cxn ang="0">
                <a:pos x="T6" y="T7"/>
              </a:cxn>
              <a:cxn ang="0">
                <a:pos x="T8" y="T9"/>
              </a:cxn>
              <a:cxn ang="0">
                <a:pos x="T10" y="T11"/>
              </a:cxn>
              <a:cxn ang="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rgbClr val="C00000"/>
          </a:solidFill>
          <a:ln>
            <a:noFill/>
          </a:ln>
        </p:spPr>
        <p:txBody>
          <a:bodyPr/>
          <a:lstStyle/>
          <a:p>
            <a:endParaRPr lang="zh-CN" altLang="en-US"/>
          </a:p>
        </p:txBody>
      </p:sp>
      <p:sp>
        <p:nvSpPr>
          <p:cNvPr id="8204" name="Freeform 9"/>
          <p:cNvSpPr/>
          <p:nvPr/>
        </p:nvSpPr>
        <p:spPr bwMode="auto">
          <a:xfrm>
            <a:off x="1244799" y="2320181"/>
            <a:ext cx="1725546" cy="1543117"/>
          </a:xfrm>
          <a:custGeom>
            <a:avLst/>
            <a:gdLst>
              <a:gd name="T0" fmla="*/ 1064 w 2128"/>
              <a:gd name="T1" fmla="*/ 270 h 1866"/>
              <a:gd name="T2" fmla="*/ 1596 w 2128"/>
              <a:gd name="T3" fmla="*/ 4 h 1866"/>
              <a:gd name="T4" fmla="*/ 2128 w 2128"/>
              <a:gd name="T5" fmla="*/ 470 h 1866"/>
              <a:gd name="T6" fmla="*/ 1064 w 2128"/>
              <a:gd name="T7" fmla="*/ 1866 h 1866"/>
              <a:gd name="T8" fmla="*/ 0 w 2128"/>
              <a:gd name="T9" fmla="*/ 470 h 1866"/>
              <a:gd name="T10" fmla="*/ 532 w 2128"/>
              <a:gd name="T11" fmla="*/ 4 h 1866"/>
              <a:gd name="T12" fmla="*/ 1064 w 2128"/>
              <a:gd name="T13" fmla="*/ 270 h 1866"/>
            </a:gdLst>
            <a:ahLst/>
            <a:cxnLst>
              <a:cxn ang="0">
                <a:pos x="T0" y="T1"/>
              </a:cxn>
              <a:cxn ang="0">
                <a:pos x="T2" y="T3"/>
              </a:cxn>
              <a:cxn ang="0">
                <a:pos x="T4" y="T5"/>
              </a:cxn>
              <a:cxn ang="0">
                <a:pos x="T6" y="T7"/>
              </a:cxn>
              <a:cxn ang="0">
                <a:pos x="T8" y="T9"/>
              </a:cxn>
              <a:cxn ang="0">
                <a:pos x="T10" y="T11"/>
              </a:cxn>
              <a:cxn ang="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3" y="60"/>
                  <a:pt x="1064" y="270"/>
                </a:cubicBezTo>
                <a:close/>
              </a:path>
            </a:pathLst>
          </a:custGeom>
          <a:solidFill>
            <a:srgbClr val="FF0000"/>
          </a:solidFill>
          <a:ln>
            <a:noFill/>
          </a:ln>
        </p:spPr>
        <p:txBody>
          <a:bodyPr/>
          <a:lstStyle/>
          <a:p>
            <a:endParaRPr lang="zh-CN" altLang="en-US">
              <a:solidFill>
                <a:schemeClr val="bg2">
                  <a:lumMod val="60000"/>
                  <a:lumOff val="40000"/>
                </a:schemeClr>
              </a:solidFill>
            </a:endParaRPr>
          </a:p>
        </p:txBody>
      </p:sp>
      <p:sp>
        <p:nvSpPr>
          <p:cNvPr id="8205" name="Freeform 10"/>
          <p:cNvSpPr>
            <a:spLocks noEditPoints="1"/>
          </p:cNvSpPr>
          <p:nvPr/>
        </p:nvSpPr>
        <p:spPr bwMode="auto">
          <a:xfrm>
            <a:off x="1748855" y="2608213"/>
            <a:ext cx="743106" cy="726370"/>
          </a:xfrm>
          <a:custGeom>
            <a:avLst/>
            <a:gdLst>
              <a:gd name="T0" fmla="*/ 613 w 918"/>
              <a:gd name="T1" fmla="*/ 339 h 878"/>
              <a:gd name="T2" fmla="*/ 601 w 918"/>
              <a:gd name="T3" fmla="*/ 365 h 878"/>
              <a:gd name="T4" fmla="*/ 597 w 918"/>
              <a:gd name="T5" fmla="*/ 381 h 878"/>
              <a:gd name="T6" fmla="*/ 598 w 918"/>
              <a:gd name="T7" fmla="*/ 414 h 878"/>
              <a:gd name="T8" fmla="*/ 610 w 918"/>
              <a:gd name="T9" fmla="*/ 445 h 878"/>
              <a:gd name="T10" fmla="*/ 620 w 918"/>
              <a:gd name="T11" fmla="*/ 461 h 878"/>
              <a:gd name="T12" fmla="*/ 645 w 918"/>
              <a:gd name="T13" fmla="*/ 482 h 878"/>
              <a:gd name="T14" fmla="*/ 663 w 918"/>
              <a:gd name="T15" fmla="*/ 490 h 878"/>
              <a:gd name="T16" fmla="*/ 698 w 918"/>
              <a:gd name="T17" fmla="*/ 293 h 878"/>
              <a:gd name="T18" fmla="*/ 656 w 918"/>
              <a:gd name="T19" fmla="*/ 302 h 878"/>
              <a:gd name="T20" fmla="*/ 633 w 918"/>
              <a:gd name="T21" fmla="*/ 316 h 878"/>
              <a:gd name="T22" fmla="*/ 621 w 918"/>
              <a:gd name="T23" fmla="*/ 328 h 878"/>
              <a:gd name="T24" fmla="*/ 561 w 918"/>
              <a:gd name="T25" fmla="*/ 102 h 878"/>
              <a:gd name="T26" fmla="*/ 459 w 918"/>
              <a:gd name="T27" fmla="*/ 204 h 878"/>
              <a:gd name="T28" fmla="*/ 555 w 918"/>
              <a:gd name="T29" fmla="*/ 413 h 878"/>
              <a:gd name="T30" fmla="*/ 555 w 918"/>
              <a:gd name="T31" fmla="*/ 372 h 878"/>
              <a:gd name="T32" fmla="*/ 525 w 918"/>
              <a:gd name="T33" fmla="*/ 225 h 878"/>
              <a:gd name="T34" fmla="*/ 365 w 918"/>
              <a:gd name="T35" fmla="*/ 395 h 878"/>
              <a:gd name="T36" fmla="*/ 459 w 918"/>
              <a:gd name="T37" fmla="*/ 579 h 878"/>
              <a:gd name="T38" fmla="*/ 412 w 918"/>
              <a:gd name="T39" fmla="*/ 585 h 878"/>
              <a:gd name="T40" fmla="*/ 390 w 918"/>
              <a:gd name="T41" fmla="*/ 559 h 878"/>
              <a:gd name="T42" fmla="*/ 375 w 918"/>
              <a:gd name="T43" fmla="*/ 547 h 878"/>
              <a:gd name="T44" fmla="*/ 313 w 918"/>
              <a:gd name="T45" fmla="*/ 520 h 878"/>
              <a:gd name="T46" fmla="*/ 286 w 918"/>
              <a:gd name="T47" fmla="*/ 518 h 878"/>
              <a:gd name="T48" fmla="*/ 0 w 918"/>
              <a:gd name="T49" fmla="*/ 878 h 878"/>
              <a:gd name="T50" fmla="*/ 122 w 918"/>
              <a:gd name="T51" fmla="*/ 664 h 878"/>
              <a:gd name="T52" fmla="*/ 315 w 918"/>
              <a:gd name="T53" fmla="*/ 664 h 878"/>
              <a:gd name="T54" fmla="*/ 440 w 918"/>
              <a:gd name="T55" fmla="*/ 878 h 878"/>
              <a:gd name="T56" fmla="*/ 412 w 918"/>
              <a:gd name="T57" fmla="*/ 585 h 878"/>
              <a:gd name="T58" fmla="*/ 632 w 918"/>
              <a:gd name="T59" fmla="*/ 518 h 878"/>
              <a:gd name="T60" fmla="*/ 604 w 918"/>
              <a:gd name="T61" fmla="*/ 520 h 878"/>
              <a:gd name="T62" fmla="*/ 528 w 918"/>
              <a:gd name="T63" fmla="*/ 559 h 878"/>
              <a:gd name="T64" fmla="*/ 515 w 918"/>
              <a:gd name="T65" fmla="*/ 572 h 878"/>
              <a:gd name="T66" fmla="*/ 569 w 918"/>
              <a:gd name="T67" fmla="*/ 878 h 878"/>
              <a:gd name="T68" fmla="*/ 600 w 918"/>
              <a:gd name="T69" fmla="*/ 878 h 878"/>
              <a:gd name="T70" fmla="*/ 825 w 918"/>
              <a:gd name="T71" fmla="*/ 664 h 878"/>
              <a:gd name="T72" fmla="*/ 918 w 918"/>
              <a:gd name="T73" fmla="*/ 672 h 878"/>
              <a:gd name="T74" fmla="*/ 220 w 918"/>
              <a:gd name="T75" fmla="*/ 497 h 878"/>
              <a:gd name="T76" fmla="*/ 271 w 918"/>
              <a:gd name="T77" fmla="*/ 483 h 878"/>
              <a:gd name="T78" fmla="*/ 286 w 918"/>
              <a:gd name="T79" fmla="*/ 472 h 878"/>
              <a:gd name="T80" fmla="*/ 315 w 918"/>
              <a:gd name="T81" fmla="*/ 431 h 878"/>
              <a:gd name="T82" fmla="*/ 320 w 918"/>
              <a:gd name="T83" fmla="*/ 411 h 878"/>
              <a:gd name="T84" fmla="*/ 320 w 918"/>
              <a:gd name="T85" fmla="*/ 378 h 878"/>
              <a:gd name="T86" fmla="*/ 312 w 918"/>
              <a:gd name="T87" fmla="*/ 352 h 878"/>
              <a:gd name="T88" fmla="*/ 305 w 918"/>
              <a:gd name="T89" fmla="*/ 338 h 878"/>
              <a:gd name="T90" fmla="*/ 285 w 918"/>
              <a:gd name="T91" fmla="*/ 317 h 878"/>
              <a:gd name="T92" fmla="*/ 272 w 918"/>
              <a:gd name="T93" fmla="*/ 307 h 878"/>
              <a:gd name="T94" fmla="*/ 220 w 918"/>
              <a:gd name="T95" fmla="*/ 29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8" h="878">
                <a:moveTo>
                  <a:pt x="621" y="328"/>
                </a:moveTo>
                <a:cubicBezTo>
                  <a:pt x="619" y="331"/>
                  <a:pt x="616" y="334"/>
                  <a:pt x="613" y="338"/>
                </a:cubicBezTo>
                <a:cubicBezTo>
                  <a:pt x="613" y="338"/>
                  <a:pt x="613" y="338"/>
                  <a:pt x="613" y="339"/>
                </a:cubicBezTo>
                <a:cubicBezTo>
                  <a:pt x="611" y="342"/>
                  <a:pt x="609" y="346"/>
                  <a:pt x="607" y="349"/>
                </a:cubicBezTo>
                <a:cubicBezTo>
                  <a:pt x="606" y="350"/>
                  <a:pt x="606" y="351"/>
                  <a:pt x="606" y="352"/>
                </a:cubicBezTo>
                <a:cubicBezTo>
                  <a:pt x="604" y="356"/>
                  <a:pt x="602" y="360"/>
                  <a:pt x="601" y="365"/>
                </a:cubicBezTo>
                <a:cubicBezTo>
                  <a:pt x="601" y="365"/>
                  <a:pt x="601" y="365"/>
                  <a:pt x="601" y="365"/>
                </a:cubicBezTo>
                <a:cubicBezTo>
                  <a:pt x="599" y="369"/>
                  <a:pt x="598" y="373"/>
                  <a:pt x="598" y="378"/>
                </a:cubicBezTo>
                <a:cubicBezTo>
                  <a:pt x="598" y="379"/>
                  <a:pt x="597" y="380"/>
                  <a:pt x="597" y="381"/>
                </a:cubicBezTo>
                <a:cubicBezTo>
                  <a:pt x="597" y="385"/>
                  <a:pt x="596" y="390"/>
                  <a:pt x="596" y="395"/>
                </a:cubicBezTo>
                <a:cubicBezTo>
                  <a:pt x="596" y="400"/>
                  <a:pt x="597" y="406"/>
                  <a:pt x="598" y="411"/>
                </a:cubicBezTo>
                <a:cubicBezTo>
                  <a:pt x="598" y="412"/>
                  <a:pt x="598" y="413"/>
                  <a:pt x="598" y="414"/>
                </a:cubicBezTo>
                <a:cubicBezTo>
                  <a:pt x="599" y="419"/>
                  <a:pt x="600" y="424"/>
                  <a:pt x="602" y="429"/>
                </a:cubicBezTo>
                <a:cubicBezTo>
                  <a:pt x="602" y="430"/>
                  <a:pt x="603" y="431"/>
                  <a:pt x="603" y="431"/>
                </a:cubicBezTo>
                <a:cubicBezTo>
                  <a:pt x="605" y="436"/>
                  <a:pt x="607" y="441"/>
                  <a:pt x="610" y="445"/>
                </a:cubicBezTo>
                <a:cubicBezTo>
                  <a:pt x="610" y="446"/>
                  <a:pt x="610" y="447"/>
                  <a:pt x="611" y="447"/>
                </a:cubicBezTo>
                <a:cubicBezTo>
                  <a:pt x="613" y="452"/>
                  <a:pt x="616" y="456"/>
                  <a:pt x="620" y="460"/>
                </a:cubicBezTo>
                <a:cubicBezTo>
                  <a:pt x="620" y="460"/>
                  <a:pt x="620" y="460"/>
                  <a:pt x="620" y="461"/>
                </a:cubicBezTo>
                <a:cubicBezTo>
                  <a:pt x="624" y="465"/>
                  <a:pt x="627" y="468"/>
                  <a:pt x="631" y="472"/>
                </a:cubicBezTo>
                <a:cubicBezTo>
                  <a:pt x="632" y="472"/>
                  <a:pt x="632" y="472"/>
                  <a:pt x="632" y="473"/>
                </a:cubicBezTo>
                <a:cubicBezTo>
                  <a:pt x="636" y="476"/>
                  <a:pt x="641" y="479"/>
                  <a:pt x="645" y="482"/>
                </a:cubicBezTo>
                <a:cubicBezTo>
                  <a:pt x="646" y="482"/>
                  <a:pt x="646" y="483"/>
                  <a:pt x="647" y="483"/>
                </a:cubicBezTo>
                <a:cubicBezTo>
                  <a:pt x="651" y="486"/>
                  <a:pt x="656" y="488"/>
                  <a:pt x="661" y="490"/>
                </a:cubicBezTo>
                <a:cubicBezTo>
                  <a:pt x="662" y="490"/>
                  <a:pt x="662" y="490"/>
                  <a:pt x="663" y="490"/>
                </a:cubicBezTo>
                <a:cubicBezTo>
                  <a:pt x="674" y="495"/>
                  <a:pt x="686" y="497"/>
                  <a:pt x="698" y="497"/>
                </a:cubicBezTo>
                <a:cubicBezTo>
                  <a:pt x="755" y="497"/>
                  <a:pt x="800" y="451"/>
                  <a:pt x="800" y="395"/>
                </a:cubicBezTo>
                <a:cubicBezTo>
                  <a:pt x="800" y="338"/>
                  <a:pt x="755" y="293"/>
                  <a:pt x="698" y="293"/>
                </a:cubicBezTo>
                <a:cubicBezTo>
                  <a:pt x="684" y="293"/>
                  <a:pt x="670" y="296"/>
                  <a:pt x="658" y="301"/>
                </a:cubicBezTo>
                <a:cubicBezTo>
                  <a:pt x="658" y="301"/>
                  <a:pt x="658" y="301"/>
                  <a:pt x="658" y="301"/>
                </a:cubicBezTo>
                <a:cubicBezTo>
                  <a:pt x="657" y="301"/>
                  <a:pt x="657" y="302"/>
                  <a:pt x="656" y="302"/>
                </a:cubicBezTo>
                <a:cubicBezTo>
                  <a:pt x="653" y="303"/>
                  <a:pt x="649" y="305"/>
                  <a:pt x="646" y="307"/>
                </a:cubicBezTo>
                <a:cubicBezTo>
                  <a:pt x="645" y="308"/>
                  <a:pt x="644" y="308"/>
                  <a:pt x="643" y="309"/>
                </a:cubicBezTo>
                <a:cubicBezTo>
                  <a:pt x="640" y="311"/>
                  <a:pt x="636" y="314"/>
                  <a:pt x="633" y="316"/>
                </a:cubicBezTo>
                <a:cubicBezTo>
                  <a:pt x="633" y="317"/>
                  <a:pt x="632" y="317"/>
                  <a:pt x="632" y="317"/>
                </a:cubicBezTo>
                <a:cubicBezTo>
                  <a:pt x="629" y="320"/>
                  <a:pt x="626" y="323"/>
                  <a:pt x="623" y="326"/>
                </a:cubicBezTo>
                <a:cubicBezTo>
                  <a:pt x="623" y="326"/>
                  <a:pt x="622" y="327"/>
                  <a:pt x="621" y="328"/>
                </a:cubicBezTo>
                <a:close/>
                <a:moveTo>
                  <a:pt x="459" y="204"/>
                </a:moveTo>
                <a:lnTo>
                  <a:pt x="459" y="204"/>
                </a:lnTo>
                <a:cubicBezTo>
                  <a:pt x="515" y="204"/>
                  <a:pt x="561" y="158"/>
                  <a:pt x="561" y="102"/>
                </a:cubicBezTo>
                <a:cubicBezTo>
                  <a:pt x="561" y="46"/>
                  <a:pt x="515" y="0"/>
                  <a:pt x="459" y="0"/>
                </a:cubicBezTo>
                <a:cubicBezTo>
                  <a:pt x="403" y="0"/>
                  <a:pt x="357" y="46"/>
                  <a:pt x="357" y="102"/>
                </a:cubicBezTo>
                <a:cubicBezTo>
                  <a:pt x="357" y="158"/>
                  <a:pt x="403" y="204"/>
                  <a:pt x="459" y="204"/>
                </a:cubicBezTo>
                <a:close/>
                <a:moveTo>
                  <a:pt x="555" y="491"/>
                </a:moveTo>
                <a:lnTo>
                  <a:pt x="555" y="491"/>
                </a:lnTo>
                <a:lnTo>
                  <a:pt x="555" y="413"/>
                </a:lnTo>
                <a:cubicBezTo>
                  <a:pt x="554" y="407"/>
                  <a:pt x="553" y="401"/>
                  <a:pt x="553" y="395"/>
                </a:cubicBezTo>
                <a:cubicBezTo>
                  <a:pt x="553" y="389"/>
                  <a:pt x="554" y="382"/>
                  <a:pt x="555" y="376"/>
                </a:cubicBezTo>
                <a:lnTo>
                  <a:pt x="555" y="372"/>
                </a:lnTo>
                <a:cubicBezTo>
                  <a:pt x="563" y="326"/>
                  <a:pt x="591" y="288"/>
                  <a:pt x="630" y="267"/>
                </a:cubicBezTo>
                <a:cubicBezTo>
                  <a:pt x="603" y="241"/>
                  <a:pt x="566" y="225"/>
                  <a:pt x="525" y="225"/>
                </a:cubicBezTo>
                <a:lnTo>
                  <a:pt x="393" y="225"/>
                </a:lnTo>
                <a:cubicBezTo>
                  <a:pt x="352" y="225"/>
                  <a:pt x="315" y="241"/>
                  <a:pt x="288" y="267"/>
                </a:cubicBezTo>
                <a:cubicBezTo>
                  <a:pt x="334" y="291"/>
                  <a:pt x="365" y="339"/>
                  <a:pt x="365" y="395"/>
                </a:cubicBezTo>
                <a:cubicBezTo>
                  <a:pt x="365" y="406"/>
                  <a:pt x="363" y="417"/>
                  <a:pt x="361" y="428"/>
                </a:cubicBezTo>
                <a:lnTo>
                  <a:pt x="361" y="490"/>
                </a:lnTo>
                <a:cubicBezTo>
                  <a:pt x="403" y="508"/>
                  <a:pt x="438" y="539"/>
                  <a:pt x="459" y="579"/>
                </a:cubicBezTo>
                <a:cubicBezTo>
                  <a:pt x="480" y="540"/>
                  <a:pt x="514" y="509"/>
                  <a:pt x="555" y="491"/>
                </a:cubicBezTo>
                <a:close/>
                <a:moveTo>
                  <a:pt x="412" y="585"/>
                </a:moveTo>
                <a:lnTo>
                  <a:pt x="412" y="585"/>
                </a:lnTo>
                <a:cubicBezTo>
                  <a:pt x="409" y="580"/>
                  <a:pt x="406" y="576"/>
                  <a:pt x="402" y="571"/>
                </a:cubicBezTo>
                <a:cubicBezTo>
                  <a:pt x="402" y="571"/>
                  <a:pt x="401" y="570"/>
                  <a:pt x="401" y="570"/>
                </a:cubicBezTo>
                <a:cubicBezTo>
                  <a:pt x="397" y="566"/>
                  <a:pt x="394" y="562"/>
                  <a:pt x="390" y="559"/>
                </a:cubicBezTo>
                <a:cubicBezTo>
                  <a:pt x="390" y="559"/>
                  <a:pt x="389" y="558"/>
                  <a:pt x="388" y="557"/>
                </a:cubicBezTo>
                <a:cubicBezTo>
                  <a:pt x="385" y="554"/>
                  <a:pt x="381" y="551"/>
                  <a:pt x="377" y="548"/>
                </a:cubicBezTo>
                <a:cubicBezTo>
                  <a:pt x="376" y="547"/>
                  <a:pt x="376" y="547"/>
                  <a:pt x="375" y="547"/>
                </a:cubicBezTo>
                <a:cubicBezTo>
                  <a:pt x="361" y="537"/>
                  <a:pt x="346" y="529"/>
                  <a:pt x="329" y="524"/>
                </a:cubicBezTo>
                <a:cubicBezTo>
                  <a:pt x="326" y="523"/>
                  <a:pt x="322" y="522"/>
                  <a:pt x="318" y="521"/>
                </a:cubicBezTo>
                <a:cubicBezTo>
                  <a:pt x="317" y="521"/>
                  <a:pt x="315" y="521"/>
                  <a:pt x="313" y="520"/>
                </a:cubicBezTo>
                <a:cubicBezTo>
                  <a:pt x="310" y="520"/>
                  <a:pt x="307" y="519"/>
                  <a:pt x="304" y="519"/>
                </a:cubicBezTo>
                <a:cubicBezTo>
                  <a:pt x="303" y="519"/>
                  <a:pt x="301" y="519"/>
                  <a:pt x="299" y="519"/>
                </a:cubicBezTo>
                <a:cubicBezTo>
                  <a:pt x="295" y="518"/>
                  <a:pt x="290" y="518"/>
                  <a:pt x="286" y="518"/>
                </a:cubicBezTo>
                <a:lnTo>
                  <a:pt x="154" y="518"/>
                </a:lnTo>
                <a:cubicBezTo>
                  <a:pt x="69" y="518"/>
                  <a:pt x="0" y="587"/>
                  <a:pt x="0" y="672"/>
                </a:cubicBezTo>
                <a:lnTo>
                  <a:pt x="0" y="878"/>
                </a:lnTo>
                <a:lnTo>
                  <a:pt x="90" y="878"/>
                </a:lnTo>
                <a:lnTo>
                  <a:pt x="90" y="664"/>
                </a:lnTo>
                <a:lnTo>
                  <a:pt x="122" y="664"/>
                </a:lnTo>
                <a:lnTo>
                  <a:pt x="122" y="878"/>
                </a:lnTo>
                <a:lnTo>
                  <a:pt x="315" y="878"/>
                </a:lnTo>
                <a:lnTo>
                  <a:pt x="315" y="664"/>
                </a:lnTo>
                <a:lnTo>
                  <a:pt x="347" y="664"/>
                </a:lnTo>
                <a:lnTo>
                  <a:pt x="347" y="878"/>
                </a:lnTo>
                <a:lnTo>
                  <a:pt x="440" y="878"/>
                </a:lnTo>
                <a:lnTo>
                  <a:pt x="440" y="672"/>
                </a:lnTo>
                <a:cubicBezTo>
                  <a:pt x="440" y="640"/>
                  <a:pt x="430" y="610"/>
                  <a:pt x="413" y="585"/>
                </a:cubicBezTo>
                <a:cubicBezTo>
                  <a:pt x="413" y="585"/>
                  <a:pt x="412" y="585"/>
                  <a:pt x="412" y="585"/>
                </a:cubicBezTo>
                <a:close/>
                <a:moveTo>
                  <a:pt x="764" y="518"/>
                </a:moveTo>
                <a:lnTo>
                  <a:pt x="764" y="518"/>
                </a:lnTo>
                <a:lnTo>
                  <a:pt x="632" y="518"/>
                </a:lnTo>
                <a:cubicBezTo>
                  <a:pt x="628" y="518"/>
                  <a:pt x="623" y="518"/>
                  <a:pt x="618" y="519"/>
                </a:cubicBezTo>
                <a:cubicBezTo>
                  <a:pt x="617" y="519"/>
                  <a:pt x="615" y="519"/>
                  <a:pt x="614" y="519"/>
                </a:cubicBezTo>
                <a:cubicBezTo>
                  <a:pt x="611" y="520"/>
                  <a:pt x="607" y="520"/>
                  <a:pt x="604" y="520"/>
                </a:cubicBezTo>
                <a:cubicBezTo>
                  <a:pt x="603" y="521"/>
                  <a:pt x="601" y="521"/>
                  <a:pt x="599" y="522"/>
                </a:cubicBezTo>
                <a:cubicBezTo>
                  <a:pt x="596" y="522"/>
                  <a:pt x="593" y="523"/>
                  <a:pt x="590" y="524"/>
                </a:cubicBezTo>
                <a:cubicBezTo>
                  <a:pt x="566" y="531"/>
                  <a:pt x="545" y="543"/>
                  <a:pt x="528" y="559"/>
                </a:cubicBezTo>
                <a:cubicBezTo>
                  <a:pt x="528" y="559"/>
                  <a:pt x="527" y="559"/>
                  <a:pt x="527" y="560"/>
                </a:cubicBezTo>
                <a:cubicBezTo>
                  <a:pt x="524" y="563"/>
                  <a:pt x="520" y="567"/>
                  <a:pt x="516" y="571"/>
                </a:cubicBezTo>
                <a:cubicBezTo>
                  <a:pt x="516" y="571"/>
                  <a:pt x="516" y="571"/>
                  <a:pt x="515" y="572"/>
                </a:cubicBezTo>
                <a:cubicBezTo>
                  <a:pt x="492" y="599"/>
                  <a:pt x="478" y="634"/>
                  <a:pt x="478" y="672"/>
                </a:cubicBezTo>
                <a:lnTo>
                  <a:pt x="478" y="878"/>
                </a:lnTo>
                <a:lnTo>
                  <a:pt x="569" y="878"/>
                </a:lnTo>
                <a:lnTo>
                  <a:pt x="569" y="664"/>
                </a:lnTo>
                <a:lnTo>
                  <a:pt x="600" y="664"/>
                </a:lnTo>
                <a:lnTo>
                  <a:pt x="600" y="878"/>
                </a:lnTo>
                <a:lnTo>
                  <a:pt x="794" y="878"/>
                </a:lnTo>
                <a:lnTo>
                  <a:pt x="794" y="664"/>
                </a:lnTo>
                <a:lnTo>
                  <a:pt x="825" y="664"/>
                </a:lnTo>
                <a:lnTo>
                  <a:pt x="825" y="878"/>
                </a:lnTo>
                <a:lnTo>
                  <a:pt x="918" y="878"/>
                </a:lnTo>
                <a:lnTo>
                  <a:pt x="918" y="672"/>
                </a:lnTo>
                <a:cubicBezTo>
                  <a:pt x="918" y="587"/>
                  <a:pt x="849" y="518"/>
                  <a:pt x="764" y="518"/>
                </a:cubicBezTo>
                <a:close/>
                <a:moveTo>
                  <a:pt x="220" y="497"/>
                </a:moveTo>
                <a:lnTo>
                  <a:pt x="220" y="497"/>
                </a:lnTo>
                <a:cubicBezTo>
                  <a:pt x="232" y="497"/>
                  <a:pt x="244" y="495"/>
                  <a:pt x="256" y="490"/>
                </a:cubicBezTo>
                <a:cubicBezTo>
                  <a:pt x="256" y="490"/>
                  <a:pt x="256" y="490"/>
                  <a:pt x="256" y="490"/>
                </a:cubicBezTo>
                <a:cubicBezTo>
                  <a:pt x="262" y="488"/>
                  <a:pt x="267" y="486"/>
                  <a:pt x="271" y="483"/>
                </a:cubicBezTo>
                <a:cubicBezTo>
                  <a:pt x="272" y="483"/>
                  <a:pt x="272" y="482"/>
                  <a:pt x="272" y="482"/>
                </a:cubicBezTo>
                <a:cubicBezTo>
                  <a:pt x="277" y="479"/>
                  <a:pt x="282" y="476"/>
                  <a:pt x="286" y="473"/>
                </a:cubicBezTo>
                <a:cubicBezTo>
                  <a:pt x="286" y="472"/>
                  <a:pt x="286" y="472"/>
                  <a:pt x="286" y="472"/>
                </a:cubicBezTo>
                <a:cubicBezTo>
                  <a:pt x="295" y="465"/>
                  <a:pt x="302" y="457"/>
                  <a:pt x="307" y="447"/>
                </a:cubicBezTo>
                <a:cubicBezTo>
                  <a:pt x="308" y="446"/>
                  <a:pt x="308" y="446"/>
                  <a:pt x="308" y="445"/>
                </a:cubicBezTo>
                <a:cubicBezTo>
                  <a:pt x="311" y="441"/>
                  <a:pt x="313" y="436"/>
                  <a:pt x="315" y="431"/>
                </a:cubicBezTo>
                <a:cubicBezTo>
                  <a:pt x="315" y="431"/>
                  <a:pt x="316" y="430"/>
                  <a:pt x="316" y="429"/>
                </a:cubicBezTo>
                <a:cubicBezTo>
                  <a:pt x="318" y="424"/>
                  <a:pt x="319" y="419"/>
                  <a:pt x="320" y="414"/>
                </a:cubicBezTo>
                <a:cubicBezTo>
                  <a:pt x="320" y="413"/>
                  <a:pt x="320" y="412"/>
                  <a:pt x="320" y="411"/>
                </a:cubicBezTo>
                <a:cubicBezTo>
                  <a:pt x="321" y="406"/>
                  <a:pt x="322" y="400"/>
                  <a:pt x="322" y="395"/>
                </a:cubicBezTo>
                <a:cubicBezTo>
                  <a:pt x="322" y="390"/>
                  <a:pt x="321" y="385"/>
                  <a:pt x="321" y="381"/>
                </a:cubicBezTo>
                <a:cubicBezTo>
                  <a:pt x="321" y="380"/>
                  <a:pt x="321" y="379"/>
                  <a:pt x="320" y="378"/>
                </a:cubicBezTo>
                <a:cubicBezTo>
                  <a:pt x="320" y="373"/>
                  <a:pt x="319" y="369"/>
                  <a:pt x="317" y="365"/>
                </a:cubicBezTo>
                <a:cubicBezTo>
                  <a:pt x="317" y="365"/>
                  <a:pt x="317" y="365"/>
                  <a:pt x="317" y="365"/>
                </a:cubicBezTo>
                <a:cubicBezTo>
                  <a:pt x="316" y="360"/>
                  <a:pt x="314" y="356"/>
                  <a:pt x="312" y="352"/>
                </a:cubicBezTo>
                <a:cubicBezTo>
                  <a:pt x="312" y="351"/>
                  <a:pt x="312" y="350"/>
                  <a:pt x="311" y="350"/>
                </a:cubicBezTo>
                <a:cubicBezTo>
                  <a:pt x="309" y="346"/>
                  <a:pt x="307" y="342"/>
                  <a:pt x="305" y="338"/>
                </a:cubicBezTo>
                <a:cubicBezTo>
                  <a:pt x="302" y="334"/>
                  <a:pt x="299" y="331"/>
                  <a:pt x="296" y="328"/>
                </a:cubicBezTo>
                <a:cubicBezTo>
                  <a:pt x="296" y="327"/>
                  <a:pt x="295" y="326"/>
                  <a:pt x="295" y="326"/>
                </a:cubicBezTo>
                <a:cubicBezTo>
                  <a:pt x="292" y="322"/>
                  <a:pt x="289" y="319"/>
                  <a:pt x="285" y="317"/>
                </a:cubicBezTo>
                <a:cubicBezTo>
                  <a:pt x="285" y="317"/>
                  <a:pt x="285" y="317"/>
                  <a:pt x="285" y="316"/>
                </a:cubicBezTo>
                <a:cubicBezTo>
                  <a:pt x="282" y="314"/>
                  <a:pt x="278" y="311"/>
                  <a:pt x="274" y="309"/>
                </a:cubicBezTo>
                <a:cubicBezTo>
                  <a:pt x="274" y="308"/>
                  <a:pt x="273" y="308"/>
                  <a:pt x="272" y="307"/>
                </a:cubicBezTo>
                <a:cubicBezTo>
                  <a:pt x="269" y="305"/>
                  <a:pt x="265" y="303"/>
                  <a:pt x="261" y="302"/>
                </a:cubicBezTo>
                <a:cubicBezTo>
                  <a:pt x="261" y="301"/>
                  <a:pt x="261" y="301"/>
                  <a:pt x="260" y="301"/>
                </a:cubicBezTo>
                <a:cubicBezTo>
                  <a:pt x="248" y="296"/>
                  <a:pt x="234" y="293"/>
                  <a:pt x="220" y="293"/>
                </a:cubicBezTo>
                <a:cubicBezTo>
                  <a:pt x="163" y="293"/>
                  <a:pt x="118" y="338"/>
                  <a:pt x="118" y="395"/>
                </a:cubicBezTo>
                <a:cubicBezTo>
                  <a:pt x="118" y="451"/>
                  <a:pt x="163" y="497"/>
                  <a:pt x="220" y="4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6" name="Freeform 11"/>
          <p:cNvSpPr>
            <a:spLocks noEditPoints="1"/>
          </p:cNvSpPr>
          <p:nvPr/>
        </p:nvSpPr>
        <p:spPr bwMode="auto">
          <a:xfrm>
            <a:off x="9525719" y="2392189"/>
            <a:ext cx="679507" cy="943946"/>
          </a:xfrm>
          <a:custGeom>
            <a:avLst/>
            <a:gdLst>
              <a:gd name="T0" fmla="*/ 169 w 839"/>
              <a:gd name="T1" fmla="*/ 424 h 1142"/>
              <a:gd name="T2" fmla="*/ 257 w 839"/>
              <a:gd name="T3" fmla="*/ 632 h 1142"/>
              <a:gd name="T4" fmla="*/ 329 w 839"/>
              <a:gd name="T5" fmla="*/ 799 h 1142"/>
              <a:gd name="T6" fmla="*/ 491 w 839"/>
              <a:gd name="T7" fmla="*/ 804 h 1142"/>
              <a:gd name="T8" fmla="*/ 527 w 839"/>
              <a:gd name="T9" fmla="*/ 737 h 1142"/>
              <a:gd name="T10" fmla="*/ 617 w 839"/>
              <a:gd name="T11" fmla="*/ 570 h 1142"/>
              <a:gd name="T12" fmla="*/ 419 w 839"/>
              <a:gd name="T13" fmla="*/ 174 h 1142"/>
              <a:gd name="T14" fmla="*/ 347 w 839"/>
              <a:gd name="T15" fmla="*/ 856 h 1142"/>
              <a:gd name="T16" fmla="*/ 265 w 839"/>
              <a:gd name="T17" fmla="*/ 761 h 1142"/>
              <a:gd name="T18" fmla="*/ 178 w 839"/>
              <a:gd name="T19" fmla="*/ 599 h 1142"/>
              <a:gd name="T20" fmla="*/ 419 w 839"/>
              <a:gd name="T21" fmla="*/ 121 h 1142"/>
              <a:gd name="T22" fmla="*/ 661 w 839"/>
              <a:gd name="T23" fmla="*/ 599 h 1142"/>
              <a:gd name="T24" fmla="*/ 574 w 839"/>
              <a:gd name="T25" fmla="*/ 761 h 1142"/>
              <a:gd name="T26" fmla="*/ 491 w 839"/>
              <a:gd name="T27" fmla="*/ 856 h 1142"/>
              <a:gd name="T28" fmla="*/ 300 w 839"/>
              <a:gd name="T29" fmla="*/ 1024 h 1142"/>
              <a:gd name="T30" fmla="*/ 503 w 839"/>
              <a:gd name="T31" fmla="*/ 1063 h 1142"/>
              <a:gd name="T32" fmla="*/ 503 w 839"/>
              <a:gd name="T33" fmla="*/ 985 h 1142"/>
              <a:gd name="T34" fmla="*/ 324 w 839"/>
              <a:gd name="T35" fmla="*/ 1048 h 1142"/>
              <a:gd name="T36" fmla="*/ 519 w 839"/>
              <a:gd name="T37" fmla="*/ 1048 h 1142"/>
              <a:gd name="T38" fmla="*/ 543 w 839"/>
              <a:gd name="T39" fmla="*/ 1024 h 1142"/>
              <a:gd name="T40" fmla="*/ 300 w 839"/>
              <a:gd name="T41" fmla="*/ 902 h 1142"/>
              <a:gd name="T42" fmla="*/ 543 w 839"/>
              <a:gd name="T43" fmla="*/ 1024 h 1142"/>
              <a:gd name="T44" fmla="*/ 541 w 839"/>
              <a:gd name="T45" fmla="*/ 477 h 1142"/>
              <a:gd name="T46" fmla="*/ 459 w 839"/>
              <a:gd name="T47" fmla="*/ 559 h 1142"/>
              <a:gd name="T48" fmla="*/ 379 w 839"/>
              <a:gd name="T49" fmla="*/ 559 h 1142"/>
              <a:gd name="T50" fmla="*/ 297 w 839"/>
              <a:gd name="T51" fmla="*/ 477 h 1142"/>
              <a:gd name="T52" fmla="*/ 297 w 839"/>
              <a:gd name="T53" fmla="*/ 398 h 1142"/>
              <a:gd name="T54" fmla="*/ 379 w 839"/>
              <a:gd name="T55" fmla="*/ 315 h 1142"/>
              <a:gd name="T56" fmla="*/ 459 w 839"/>
              <a:gd name="T57" fmla="*/ 315 h 1142"/>
              <a:gd name="T58" fmla="*/ 541 w 839"/>
              <a:gd name="T59" fmla="*/ 398 h 1142"/>
              <a:gd name="T60" fmla="*/ 806 w 839"/>
              <a:gd name="T61" fmla="*/ 386 h 1142"/>
              <a:gd name="T62" fmla="*/ 763 w 839"/>
              <a:gd name="T63" fmla="*/ 424 h 1142"/>
              <a:gd name="T64" fmla="*/ 806 w 839"/>
              <a:gd name="T65" fmla="*/ 449 h 1142"/>
              <a:gd name="T66" fmla="*/ 806 w 839"/>
              <a:gd name="T67" fmla="*/ 386 h 1142"/>
              <a:gd name="T68" fmla="*/ 714 w 839"/>
              <a:gd name="T69" fmla="*/ 168 h 1142"/>
              <a:gd name="T70" fmla="*/ 669 w 839"/>
              <a:gd name="T71" fmla="*/ 124 h 1142"/>
              <a:gd name="T72" fmla="*/ 681 w 839"/>
              <a:gd name="T73" fmla="*/ 201 h 1142"/>
              <a:gd name="T74" fmla="*/ 450 w 839"/>
              <a:gd name="T75" fmla="*/ 81 h 1142"/>
              <a:gd name="T76" fmla="*/ 418 w 839"/>
              <a:gd name="T77" fmla="*/ 0 h 1142"/>
              <a:gd name="T78" fmla="*/ 387 w 839"/>
              <a:gd name="T79" fmla="*/ 81 h 1142"/>
              <a:gd name="T80" fmla="*/ 154 w 839"/>
              <a:gd name="T81" fmla="*/ 205 h 1142"/>
              <a:gd name="T82" fmla="*/ 167 w 839"/>
              <a:gd name="T83" fmla="*/ 130 h 1142"/>
              <a:gd name="T84" fmla="*/ 123 w 839"/>
              <a:gd name="T85" fmla="*/ 174 h 1142"/>
              <a:gd name="T86" fmla="*/ 75 w 839"/>
              <a:gd name="T87" fmla="*/ 424 h 1142"/>
              <a:gd name="T88" fmla="*/ 32 w 839"/>
              <a:gd name="T89" fmla="*/ 386 h 1142"/>
              <a:gd name="T90" fmla="*/ 32 w 839"/>
              <a:gd name="T91" fmla="*/ 449 h 1142"/>
              <a:gd name="T92" fmla="*/ 75 w 839"/>
              <a:gd name="T93" fmla="*/ 424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9" h="1142">
                <a:moveTo>
                  <a:pt x="419" y="174"/>
                </a:moveTo>
                <a:cubicBezTo>
                  <a:pt x="281" y="174"/>
                  <a:pt x="169" y="286"/>
                  <a:pt x="169" y="424"/>
                </a:cubicBezTo>
                <a:cubicBezTo>
                  <a:pt x="169" y="490"/>
                  <a:pt x="221" y="569"/>
                  <a:pt x="221" y="570"/>
                </a:cubicBezTo>
                <a:cubicBezTo>
                  <a:pt x="232" y="587"/>
                  <a:pt x="248" y="614"/>
                  <a:pt x="257" y="632"/>
                </a:cubicBezTo>
                <a:lnTo>
                  <a:pt x="311" y="737"/>
                </a:lnTo>
                <a:cubicBezTo>
                  <a:pt x="322" y="757"/>
                  <a:pt x="329" y="784"/>
                  <a:pt x="329" y="799"/>
                </a:cubicBezTo>
                <a:cubicBezTo>
                  <a:pt x="330" y="799"/>
                  <a:pt x="336" y="804"/>
                  <a:pt x="347" y="804"/>
                </a:cubicBezTo>
                <a:lnTo>
                  <a:pt x="491" y="804"/>
                </a:lnTo>
                <a:cubicBezTo>
                  <a:pt x="502" y="804"/>
                  <a:pt x="508" y="799"/>
                  <a:pt x="509" y="798"/>
                </a:cubicBezTo>
                <a:cubicBezTo>
                  <a:pt x="509" y="784"/>
                  <a:pt x="517" y="757"/>
                  <a:pt x="527" y="737"/>
                </a:cubicBezTo>
                <a:lnTo>
                  <a:pt x="581" y="632"/>
                </a:lnTo>
                <a:cubicBezTo>
                  <a:pt x="590" y="615"/>
                  <a:pt x="606" y="587"/>
                  <a:pt x="617" y="570"/>
                </a:cubicBezTo>
                <a:cubicBezTo>
                  <a:pt x="635" y="543"/>
                  <a:pt x="669" y="476"/>
                  <a:pt x="669" y="424"/>
                </a:cubicBezTo>
                <a:cubicBezTo>
                  <a:pt x="669" y="286"/>
                  <a:pt x="557" y="174"/>
                  <a:pt x="419" y="174"/>
                </a:cubicBezTo>
                <a:close/>
                <a:moveTo>
                  <a:pt x="491" y="856"/>
                </a:moveTo>
                <a:lnTo>
                  <a:pt x="347" y="856"/>
                </a:lnTo>
                <a:cubicBezTo>
                  <a:pt x="308" y="856"/>
                  <a:pt x="277" y="831"/>
                  <a:pt x="277" y="799"/>
                </a:cubicBezTo>
                <a:cubicBezTo>
                  <a:pt x="277" y="795"/>
                  <a:pt x="273" y="777"/>
                  <a:pt x="265" y="761"/>
                </a:cubicBezTo>
                <a:lnTo>
                  <a:pt x="211" y="656"/>
                </a:lnTo>
                <a:cubicBezTo>
                  <a:pt x="202" y="640"/>
                  <a:pt x="188" y="614"/>
                  <a:pt x="178" y="599"/>
                </a:cubicBezTo>
                <a:cubicBezTo>
                  <a:pt x="171" y="589"/>
                  <a:pt x="117" y="504"/>
                  <a:pt x="117" y="424"/>
                </a:cubicBezTo>
                <a:cubicBezTo>
                  <a:pt x="117" y="257"/>
                  <a:pt x="252" y="121"/>
                  <a:pt x="419" y="121"/>
                </a:cubicBezTo>
                <a:cubicBezTo>
                  <a:pt x="586" y="121"/>
                  <a:pt x="722" y="257"/>
                  <a:pt x="722" y="424"/>
                </a:cubicBezTo>
                <a:cubicBezTo>
                  <a:pt x="722" y="504"/>
                  <a:pt x="667" y="589"/>
                  <a:pt x="661" y="599"/>
                </a:cubicBezTo>
                <a:cubicBezTo>
                  <a:pt x="651" y="614"/>
                  <a:pt x="636" y="640"/>
                  <a:pt x="627" y="656"/>
                </a:cubicBezTo>
                <a:lnTo>
                  <a:pt x="574" y="761"/>
                </a:lnTo>
                <a:cubicBezTo>
                  <a:pt x="566" y="777"/>
                  <a:pt x="561" y="795"/>
                  <a:pt x="561" y="799"/>
                </a:cubicBezTo>
                <a:cubicBezTo>
                  <a:pt x="561" y="831"/>
                  <a:pt x="531" y="856"/>
                  <a:pt x="491" y="856"/>
                </a:cubicBezTo>
                <a:close/>
                <a:moveTo>
                  <a:pt x="339" y="985"/>
                </a:moveTo>
                <a:cubicBezTo>
                  <a:pt x="317" y="985"/>
                  <a:pt x="300" y="1002"/>
                  <a:pt x="300" y="1024"/>
                </a:cubicBezTo>
                <a:cubicBezTo>
                  <a:pt x="300" y="1045"/>
                  <a:pt x="317" y="1063"/>
                  <a:pt x="339" y="1063"/>
                </a:cubicBezTo>
                <a:lnTo>
                  <a:pt x="503" y="1063"/>
                </a:lnTo>
                <a:cubicBezTo>
                  <a:pt x="525" y="1063"/>
                  <a:pt x="543" y="1045"/>
                  <a:pt x="543" y="1024"/>
                </a:cubicBezTo>
                <a:cubicBezTo>
                  <a:pt x="543" y="1002"/>
                  <a:pt x="525" y="985"/>
                  <a:pt x="503" y="985"/>
                </a:cubicBezTo>
                <a:lnTo>
                  <a:pt x="339" y="985"/>
                </a:lnTo>
                <a:close/>
                <a:moveTo>
                  <a:pt x="324" y="1048"/>
                </a:moveTo>
                <a:cubicBezTo>
                  <a:pt x="326" y="1100"/>
                  <a:pt x="369" y="1142"/>
                  <a:pt x="421" y="1142"/>
                </a:cubicBezTo>
                <a:cubicBezTo>
                  <a:pt x="474" y="1142"/>
                  <a:pt x="517" y="1100"/>
                  <a:pt x="519" y="1048"/>
                </a:cubicBezTo>
                <a:lnTo>
                  <a:pt x="324" y="1048"/>
                </a:lnTo>
                <a:close/>
                <a:moveTo>
                  <a:pt x="543" y="1024"/>
                </a:moveTo>
                <a:lnTo>
                  <a:pt x="300" y="1024"/>
                </a:lnTo>
                <a:lnTo>
                  <a:pt x="300" y="902"/>
                </a:lnTo>
                <a:lnTo>
                  <a:pt x="543" y="902"/>
                </a:lnTo>
                <a:lnTo>
                  <a:pt x="543" y="1024"/>
                </a:lnTo>
                <a:close/>
                <a:moveTo>
                  <a:pt x="581" y="437"/>
                </a:moveTo>
                <a:cubicBezTo>
                  <a:pt x="581" y="459"/>
                  <a:pt x="563" y="477"/>
                  <a:pt x="541" y="477"/>
                </a:cubicBezTo>
                <a:lnTo>
                  <a:pt x="459" y="477"/>
                </a:lnTo>
                <a:lnTo>
                  <a:pt x="459" y="559"/>
                </a:lnTo>
                <a:cubicBezTo>
                  <a:pt x="459" y="581"/>
                  <a:pt x="441" y="599"/>
                  <a:pt x="419" y="599"/>
                </a:cubicBezTo>
                <a:cubicBezTo>
                  <a:pt x="397" y="599"/>
                  <a:pt x="379" y="581"/>
                  <a:pt x="379" y="559"/>
                </a:cubicBezTo>
                <a:lnTo>
                  <a:pt x="379" y="477"/>
                </a:lnTo>
                <a:lnTo>
                  <a:pt x="297" y="477"/>
                </a:lnTo>
                <a:cubicBezTo>
                  <a:pt x="275" y="477"/>
                  <a:pt x="257" y="459"/>
                  <a:pt x="257" y="437"/>
                </a:cubicBezTo>
                <a:cubicBezTo>
                  <a:pt x="257" y="415"/>
                  <a:pt x="275" y="398"/>
                  <a:pt x="297" y="398"/>
                </a:cubicBezTo>
                <a:lnTo>
                  <a:pt x="379" y="398"/>
                </a:lnTo>
                <a:lnTo>
                  <a:pt x="379" y="315"/>
                </a:lnTo>
                <a:cubicBezTo>
                  <a:pt x="379" y="293"/>
                  <a:pt x="397" y="275"/>
                  <a:pt x="419" y="275"/>
                </a:cubicBezTo>
                <a:cubicBezTo>
                  <a:pt x="441" y="275"/>
                  <a:pt x="459" y="293"/>
                  <a:pt x="459" y="315"/>
                </a:cubicBezTo>
                <a:lnTo>
                  <a:pt x="459" y="398"/>
                </a:lnTo>
                <a:lnTo>
                  <a:pt x="541" y="398"/>
                </a:lnTo>
                <a:cubicBezTo>
                  <a:pt x="563" y="398"/>
                  <a:pt x="581" y="415"/>
                  <a:pt x="581" y="437"/>
                </a:cubicBezTo>
                <a:close/>
                <a:moveTo>
                  <a:pt x="806" y="386"/>
                </a:moveTo>
                <a:lnTo>
                  <a:pt x="761" y="386"/>
                </a:lnTo>
                <a:cubicBezTo>
                  <a:pt x="762" y="398"/>
                  <a:pt x="763" y="411"/>
                  <a:pt x="763" y="424"/>
                </a:cubicBezTo>
                <a:cubicBezTo>
                  <a:pt x="763" y="432"/>
                  <a:pt x="762" y="440"/>
                  <a:pt x="761" y="449"/>
                </a:cubicBezTo>
                <a:lnTo>
                  <a:pt x="806" y="449"/>
                </a:lnTo>
                <a:cubicBezTo>
                  <a:pt x="824" y="449"/>
                  <a:pt x="839" y="434"/>
                  <a:pt x="839" y="417"/>
                </a:cubicBezTo>
                <a:cubicBezTo>
                  <a:pt x="839" y="400"/>
                  <a:pt x="824" y="386"/>
                  <a:pt x="806" y="386"/>
                </a:cubicBezTo>
                <a:close/>
                <a:moveTo>
                  <a:pt x="681" y="201"/>
                </a:moveTo>
                <a:lnTo>
                  <a:pt x="714" y="168"/>
                </a:lnTo>
                <a:cubicBezTo>
                  <a:pt x="726" y="156"/>
                  <a:pt x="727" y="135"/>
                  <a:pt x="715" y="123"/>
                </a:cubicBezTo>
                <a:cubicBezTo>
                  <a:pt x="702" y="111"/>
                  <a:pt x="682" y="111"/>
                  <a:pt x="669" y="124"/>
                </a:cubicBezTo>
                <a:lnTo>
                  <a:pt x="636" y="157"/>
                </a:lnTo>
                <a:cubicBezTo>
                  <a:pt x="653" y="170"/>
                  <a:pt x="668" y="185"/>
                  <a:pt x="681" y="201"/>
                </a:cubicBezTo>
                <a:close/>
                <a:moveTo>
                  <a:pt x="418" y="79"/>
                </a:moveTo>
                <a:cubicBezTo>
                  <a:pt x="429" y="79"/>
                  <a:pt x="439" y="80"/>
                  <a:pt x="450" y="81"/>
                </a:cubicBezTo>
                <a:lnTo>
                  <a:pt x="450" y="32"/>
                </a:lnTo>
                <a:cubicBezTo>
                  <a:pt x="450" y="14"/>
                  <a:pt x="436" y="0"/>
                  <a:pt x="418" y="0"/>
                </a:cubicBezTo>
                <a:cubicBezTo>
                  <a:pt x="401" y="0"/>
                  <a:pt x="387" y="14"/>
                  <a:pt x="387" y="32"/>
                </a:cubicBezTo>
                <a:lnTo>
                  <a:pt x="387" y="81"/>
                </a:lnTo>
                <a:cubicBezTo>
                  <a:pt x="397" y="80"/>
                  <a:pt x="408" y="79"/>
                  <a:pt x="418" y="79"/>
                </a:cubicBezTo>
                <a:close/>
                <a:moveTo>
                  <a:pt x="154" y="205"/>
                </a:moveTo>
                <a:cubicBezTo>
                  <a:pt x="167" y="188"/>
                  <a:pt x="182" y="174"/>
                  <a:pt x="198" y="160"/>
                </a:cubicBezTo>
                <a:lnTo>
                  <a:pt x="167" y="130"/>
                </a:lnTo>
                <a:cubicBezTo>
                  <a:pt x="155" y="117"/>
                  <a:pt x="134" y="116"/>
                  <a:pt x="122" y="129"/>
                </a:cubicBezTo>
                <a:cubicBezTo>
                  <a:pt x="110" y="141"/>
                  <a:pt x="110" y="161"/>
                  <a:pt x="123" y="174"/>
                </a:cubicBezTo>
                <a:lnTo>
                  <a:pt x="154" y="205"/>
                </a:lnTo>
                <a:close/>
                <a:moveTo>
                  <a:pt x="75" y="424"/>
                </a:moveTo>
                <a:cubicBezTo>
                  <a:pt x="75" y="411"/>
                  <a:pt x="75" y="398"/>
                  <a:pt x="77" y="386"/>
                </a:cubicBezTo>
                <a:lnTo>
                  <a:pt x="32" y="386"/>
                </a:lnTo>
                <a:cubicBezTo>
                  <a:pt x="14" y="386"/>
                  <a:pt x="0" y="400"/>
                  <a:pt x="0" y="417"/>
                </a:cubicBezTo>
                <a:cubicBezTo>
                  <a:pt x="0" y="434"/>
                  <a:pt x="14" y="449"/>
                  <a:pt x="32" y="449"/>
                </a:cubicBezTo>
                <a:lnTo>
                  <a:pt x="76" y="449"/>
                </a:lnTo>
                <a:cubicBezTo>
                  <a:pt x="75" y="440"/>
                  <a:pt x="75" y="432"/>
                  <a:pt x="75" y="4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7" name="Freeform 12"/>
          <p:cNvSpPr>
            <a:spLocks noEditPoints="1"/>
          </p:cNvSpPr>
          <p:nvPr/>
        </p:nvSpPr>
        <p:spPr bwMode="auto">
          <a:xfrm>
            <a:off x="6933431" y="2464197"/>
            <a:ext cx="805032" cy="811727"/>
          </a:xfrm>
          <a:custGeom>
            <a:avLst/>
            <a:gdLst>
              <a:gd name="T0" fmla="*/ 897 w 993"/>
              <a:gd name="T1" fmla="*/ 847 h 982"/>
              <a:gd name="T2" fmla="*/ 794 w 993"/>
              <a:gd name="T3" fmla="*/ 847 h 982"/>
              <a:gd name="T4" fmla="*/ 650 w 993"/>
              <a:gd name="T5" fmla="*/ 571 h 982"/>
              <a:gd name="T6" fmla="*/ 635 w 993"/>
              <a:gd name="T7" fmla="*/ 625 h 982"/>
              <a:gd name="T8" fmla="*/ 556 w 993"/>
              <a:gd name="T9" fmla="*/ 685 h 982"/>
              <a:gd name="T10" fmla="*/ 813 w 993"/>
              <a:gd name="T11" fmla="*/ 970 h 982"/>
              <a:gd name="T12" fmla="*/ 979 w 993"/>
              <a:gd name="T13" fmla="*/ 859 h 982"/>
              <a:gd name="T14" fmla="*/ 857 w 993"/>
              <a:gd name="T15" fmla="*/ 733 h 982"/>
              <a:gd name="T16" fmla="*/ 676 w 993"/>
              <a:gd name="T17" fmla="*/ 584 h 982"/>
              <a:gd name="T18" fmla="*/ 358 w 993"/>
              <a:gd name="T19" fmla="*/ 349 h 982"/>
              <a:gd name="T20" fmla="*/ 412 w 993"/>
              <a:gd name="T21" fmla="*/ 334 h 982"/>
              <a:gd name="T22" fmla="*/ 427 w 993"/>
              <a:gd name="T23" fmla="*/ 280 h 982"/>
              <a:gd name="T24" fmla="*/ 440 w 993"/>
              <a:gd name="T25" fmla="*/ 230 h 982"/>
              <a:gd name="T26" fmla="*/ 191 w 993"/>
              <a:gd name="T27" fmla="*/ 22 h 982"/>
              <a:gd name="T28" fmla="*/ 157 w 993"/>
              <a:gd name="T29" fmla="*/ 278 h 982"/>
              <a:gd name="T30" fmla="*/ 0 w 993"/>
              <a:gd name="T31" fmla="*/ 213 h 982"/>
              <a:gd name="T32" fmla="*/ 295 w 993"/>
              <a:gd name="T33" fmla="*/ 423 h 982"/>
              <a:gd name="T34" fmla="*/ 333 w 993"/>
              <a:gd name="T35" fmla="*/ 375 h 982"/>
              <a:gd name="T36" fmla="*/ 956 w 993"/>
              <a:gd name="T37" fmla="*/ 95 h 982"/>
              <a:gd name="T38" fmla="*/ 823 w 993"/>
              <a:gd name="T39" fmla="*/ 0 h 982"/>
              <a:gd name="T40" fmla="*/ 466 w 993"/>
              <a:gd name="T41" fmla="*/ 319 h 982"/>
              <a:gd name="T42" fmla="*/ 415 w 993"/>
              <a:gd name="T43" fmla="*/ 392 h 982"/>
              <a:gd name="T44" fmla="*/ 371 w 993"/>
              <a:gd name="T45" fmla="*/ 413 h 982"/>
              <a:gd name="T46" fmla="*/ 376 w 993"/>
              <a:gd name="T47" fmla="*/ 549 h 982"/>
              <a:gd name="T48" fmla="*/ 88 w 993"/>
              <a:gd name="T49" fmla="*/ 799 h 982"/>
              <a:gd name="T50" fmla="*/ 56 w 993"/>
              <a:gd name="T51" fmla="*/ 982 h 982"/>
              <a:gd name="T52" fmla="*/ 206 w 993"/>
              <a:gd name="T53" fmla="*/ 833 h 982"/>
              <a:gd name="T54" fmla="*/ 439 w 993"/>
              <a:gd name="T55" fmla="*/ 612 h 982"/>
              <a:gd name="T56" fmla="*/ 571 w 993"/>
              <a:gd name="T57" fmla="*/ 612 h 982"/>
              <a:gd name="T58" fmla="*/ 608 w 993"/>
              <a:gd name="T59" fmla="*/ 530 h 982"/>
              <a:gd name="T60" fmla="*/ 665 w 993"/>
              <a:gd name="T61" fmla="*/ 518 h 982"/>
              <a:gd name="T62" fmla="*/ 956 w 993"/>
              <a:gd name="T63" fmla="*/ 95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3" h="982">
                <a:moveTo>
                  <a:pt x="845" y="795"/>
                </a:moveTo>
                <a:cubicBezTo>
                  <a:pt x="874" y="795"/>
                  <a:pt x="897" y="818"/>
                  <a:pt x="897" y="847"/>
                </a:cubicBezTo>
                <a:cubicBezTo>
                  <a:pt x="897" y="875"/>
                  <a:pt x="874" y="898"/>
                  <a:pt x="845" y="898"/>
                </a:cubicBezTo>
                <a:cubicBezTo>
                  <a:pt x="817" y="898"/>
                  <a:pt x="794" y="875"/>
                  <a:pt x="794" y="847"/>
                </a:cubicBezTo>
                <a:cubicBezTo>
                  <a:pt x="794" y="818"/>
                  <a:pt x="817" y="795"/>
                  <a:pt x="845" y="795"/>
                </a:cubicBezTo>
                <a:close/>
                <a:moveTo>
                  <a:pt x="650" y="571"/>
                </a:moveTo>
                <a:lnTo>
                  <a:pt x="663" y="598"/>
                </a:lnTo>
                <a:lnTo>
                  <a:pt x="635" y="625"/>
                </a:lnTo>
                <a:lnTo>
                  <a:pt x="609" y="651"/>
                </a:lnTo>
                <a:cubicBezTo>
                  <a:pt x="594" y="666"/>
                  <a:pt x="576" y="678"/>
                  <a:pt x="556" y="685"/>
                </a:cubicBezTo>
                <a:lnTo>
                  <a:pt x="731" y="859"/>
                </a:lnTo>
                <a:lnTo>
                  <a:pt x="813" y="970"/>
                </a:lnTo>
                <a:lnTo>
                  <a:pt x="857" y="982"/>
                </a:lnTo>
                <a:lnTo>
                  <a:pt x="979" y="859"/>
                </a:lnTo>
                <a:lnTo>
                  <a:pt x="967" y="815"/>
                </a:lnTo>
                <a:lnTo>
                  <a:pt x="857" y="733"/>
                </a:lnTo>
                <a:lnTo>
                  <a:pt x="692" y="568"/>
                </a:lnTo>
                <a:lnTo>
                  <a:pt x="676" y="584"/>
                </a:lnTo>
                <a:lnTo>
                  <a:pt x="650" y="571"/>
                </a:lnTo>
                <a:close/>
                <a:moveTo>
                  <a:pt x="358" y="349"/>
                </a:moveTo>
                <a:lnTo>
                  <a:pt x="387" y="321"/>
                </a:lnTo>
                <a:lnTo>
                  <a:pt x="412" y="334"/>
                </a:lnTo>
                <a:lnTo>
                  <a:pt x="399" y="308"/>
                </a:lnTo>
                <a:lnTo>
                  <a:pt x="427" y="280"/>
                </a:lnTo>
                <a:lnTo>
                  <a:pt x="430" y="277"/>
                </a:lnTo>
                <a:cubicBezTo>
                  <a:pt x="436" y="261"/>
                  <a:pt x="440" y="245"/>
                  <a:pt x="440" y="230"/>
                </a:cubicBezTo>
                <a:cubicBezTo>
                  <a:pt x="440" y="113"/>
                  <a:pt x="328" y="0"/>
                  <a:pt x="212" y="1"/>
                </a:cubicBezTo>
                <a:cubicBezTo>
                  <a:pt x="211" y="1"/>
                  <a:pt x="198" y="15"/>
                  <a:pt x="191" y="22"/>
                </a:cubicBezTo>
                <a:cubicBezTo>
                  <a:pt x="284" y="116"/>
                  <a:pt x="277" y="100"/>
                  <a:pt x="277" y="158"/>
                </a:cubicBezTo>
                <a:cubicBezTo>
                  <a:pt x="277" y="204"/>
                  <a:pt x="202" y="278"/>
                  <a:pt x="157" y="278"/>
                </a:cubicBezTo>
                <a:cubicBezTo>
                  <a:pt x="98" y="278"/>
                  <a:pt x="116" y="288"/>
                  <a:pt x="21" y="192"/>
                </a:cubicBezTo>
                <a:cubicBezTo>
                  <a:pt x="13" y="199"/>
                  <a:pt x="0" y="212"/>
                  <a:pt x="0" y="213"/>
                </a:cubicBezTo>
                <a:cubicBezTo>
                  <a:pt x="2" y="330"/>
                  <a:pt x="112" y="441"/>
                  <a:pt x="229" y="441"/>
                </a:cubicBezTo>
                <a:cubicBezTo>
                  <a:pt x="250" y="441"/>
                  <a:pt x="272" y="435"/>
                  <a:pt x="295" y="423"/>
                </a:cubicBezTo>
                <a:lnTo>
                  <a:pt x="299" y="428"/>
                </a:lnTo>
                <a:cubicBezTo>
                  <a:pt x="306" y="408"/>
                  <a:pt x="317" y="390"/>
                  <a:pt x="333" y="375"/>
                </a:cubicBezTo>
                <a:lnTo>
                  <a:pt x="358" y="349"/>
                </a:lnTo>
                <a:close/>
                <a:moveTo>
                  <a:pt x="956" y="95"/>
                </a:moveTo>
                <a:lnTo>
                  <a:pt x="888" y="27"/>
                </a:lnTo>
                <a:cubicBezTo>
                  <a:pt x="870" y="9"/>
                  <a:pt x="846" y="0"/>
                  <a:pt x="823" y="0"/>
                </a:cubicBezTo>
                <a:cubicBezTo>
                  <a:pt x="799" y="0"/>
                  <a:pt x="775" y="9"/>
                  <a:pt x="757" y="27"/>
                </a:cubicBezTo>
                <a:lnTo>
                  <a:pt x="466" y="319"/>
                </a:lnTo>
                <a:cubicBezTo>
                  <a:pt x="475" y="336"/>
                  <a:pt x="468" y="362"/>
                  <a:pt x="454" y="376"/>
                </a:cubicBezTo>
                <a:cubicBezTo>
                  <a:pt x="445" y="386"/>
                  <a:pt x="429" y="392"/>
                  <a:pt x="415" y="392"/>
                </a:cubicBezTo>
                <a:cubicBezTo>
                  <a:pt x="409" y="392"/>
                  <a:pt x="402" y="390"/>
                  <a:pt x="397" y="388"/>
                </a:cubicBezTo>
                <a:lnTo>
                  <a:pt x="371" y="413"/>
                </a:lnTo>
                <a:cubicBezTo>
                  <a:pt x="335" y="449"/>
                  <a:pt x="335" y="508"/>
                  <a:pt x="371" y="544"/>
                </a:cubicBezTo>
                <a:lnTo>
                  <a:pt x="376" y="549"/>
                </a:lnTo>
                <a:lnTo>
                  <a:pt x="149" y="776"/>
                </a:lnTo>
                <a:lnTo>
                  <a:pt x="88" y="799"/>
                </a:lnTo>
                <a:lnTo>
                  <a:pt x="0" y="926"/>
                </a:lnTo>
                <a:lnTo>
                  <a:pt x="56" y="982"/>
                </a:lnTo>
                <a:lnTo>
                  <a:pt x="183" y="894"/>
                </a:lnTo>
                <a:lnTo>
                  <a:pt x="206" y="833"/>
                </a:lnTo>
                <a:lnTo>
                  <a:pt x="433" y="606"/>
                </a:lnTo>
                <a:lnTo>
                  <a:pt x="439" y="612"/>
                </a:lnTo>
                <a:cubicBezTo>
                  <a:pt x="458" y="631"/>
                  <a:pt x="481" y="640"/>
                  <a:pt x="505" y="640"/>
                </a:cubicBezTo>
                <a:cubicBezTo>
                  <a:pt x="529" y="640"/>
                  <a:pt x="552" y="630"/>
                  <a:pt x="571" y="612"/>
                </a:cubicBezTo>
                <a:lnTo>
                  <a:pt x="596" y="587"/>
                </a:lnTo>
                <a:cubicBezTo>
                  <a:pt x="588" y="569"/>
                  <a:pt x="594" y="544"/>
                  <a:pt x="608" y="530"/>
                </a:cubicBezTo>
                <a:cubicBezTo>
                  <a:pt x="618" y="520"/>
                  <a:pt x="633" y="514"/>
                  <a:pt x="647" y="514"/>
                </a:cubicBezTo>
                <a:cubicBezTo>
                  <a:pt x="653" y="514"/>
                  <a:pt x="660" y="515"/>
                  <a:pt x="665" y="518"/>
                </a:cubicBezTo>
                <a:lnTo>
                  <a:pt x="956" y="227"/>
                </a:lnTo>
                <a:cubicBezTo>
                  <a:pt x="993" y="190"/>
                  <a:pt x="993" y="132"/>
                  <a:pt x="95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9" name="Freeform 14"/>
          <p:cNvSpPr>
            <a:spLocks noEditPoints="1"/>
          </p:cNvSpPr>
          <p:nvPr/>
        </p:nvSpPr>
        <p:spPr bwMode="auto">
          <a:xfrm>
            <a:off x="4413151" y="2608213"/>
            <a:ext cx="825116" cy="789969"/>
          </a:xfrm>
          <a:custGeom>
            <a:avLst/>
            <a:gdLst>
              <a:gd name="T0" fmla="*/ 34 w 1019"/>
              <a:gd name="T1" fmla="*/ 756 h 954"/>
              <a:gd name="T2" fmla="*/ 727 w 1019"/>
              <a:gd name="T3" fmla="*/ 567 h 954"/>
              <a:gd name="T4" fmla="*/ 666 w 1019"/>
              <a:gd name="T5" fmla="*/ 782 h 954"/>
              <a:gd name="T6" fmla="*/ 644 w 1019"/>
              <a:gd name="T7" fmla="*/ 596 h 954"/>
              <a:gd name="T8" fmla="*/ 646 w 1019"/>
              <a:gd name="T9" fmla="*/ 430 h 954"/>
              <a:gd name="T10" fmla="*/ 628 w 1019"/>
              <a:gd name="T11" fmla="*/ 437 h 954"/>
              <a:gd name="T12" fmla="*/ 642 w 1019"/>
              <a:gd name="T13" fmla="*/ 462 h 954"/>
              <a:gd name="T14" fmla="*/ 658 w 1019"/>
              <a:gd name="T15" fmla="*/ 456 h 954"/>
              <a:gd name="T16" fmla="*/ 563 w 1019"/>
              <a:gd name="T17" fmla="*/ 478 h 954"/>
              <a:gd name="T18" fmla="*/ 571 w 1019"/>
              <a:gd name="T19" fmla="*/ 510 h 954"/>
              <a:gd name="T20" fmla="*/ 583 w 1019"/>
              <a:gd name="T21" fmla="*/ 498 h 954"/>
              <a:gd name="T22" fmla="*/ 514 w 1019"/>
              <a:gd name="T23" fmla="*/ 539 h 954"/>
              <a:gd name="T24" fmla="*/ 505 w 1019"/>
              <a:gd name="T25" fmla="*/ 556 h 954"/>
              <a:gd name="T26" fmla="*/ 530 w 1019"/>
              <a:gd name="T27" fmla="*/ 568 h 954"/>
              <a:gd name="T28" fmla="*/ 538 w 1019"/>
              <a:gd name="T29" fmla="*/ 553 h 954"/>
              <a:gd name="T30" fmla="*/ 483 w 1019"/>
              <a:gd name="T31" fmla="*/ 632 h 954"/>
              <a:gd name="T32" fmla="*/ 510 w 1019"/>
              <a:gd name="T33" fmla="*/ 651 h 954"/>
              <a:gd name="T34" fmla="*/ 511 w 1019"/>
              <a:gd name="T35" fmla="*/ 634 h 954"/>
              <a:gd name="T36" fmla="*/ 487 w 1019"/>
              <a:gd name="T37" fmla="*/ 712 h 954"/>
              <a:gd name="T38" fmla="*/ 492 w 1019"/>
              <a:gd name="T39" fmla="*/ 730 h 954"/>
              <a:gd name="T40" fmla="*/ 518 w 1019"/>
              <a:gd name="T41" fmla="*/ 720 h 954"/>
              <a:gd name="T42" fmla="*/ 514 w 1019"/>
              <a:gd name="T43" fmla="*/ 703 h 954"/>
              <a:gd name="T44" fmla="*/ 526 w 1019"/>
              <a:gd name="T45" fmla="*/ 800 h 954"/>
              <a:gd name="T46" fmla="*/ 559 w 1019"/>
              <a:gd name="T47" fmla="*/ 796 h 954"/>
              <a:gd name="T48" fmla="*/ 548 w 1019"/>
              <a:gd name="T49" fmla="*/ 783 h 954"/>
              <a:gd name="T50" fmla="*/ 581 w 1019"/>
              <a:gd name="T51" fmla="*/ 856 h 954"/>
              <a:gd name="T52" fmla="*/ 597 w 1019"/>
              <a:gd name="T53" fmla="*/ 866 h 954"/>
              <a:gd name="T54" fmla="*/ 612 w 1019"/>
              <a:gd name="T55" fmla="*/ 843 h 954"/>
              <a:gd name="T56" fmla="*/ 598 w 1019"/>
              <a:gd name="T57" fmla="*/ 833 h 954"/>
              <a:gd name="T58" fmla="*/ 669 w 1019"/>
              <a:gd name="T59" fmla="*/ 896 h 954"/>
              <a:gd name="T60" fmla="*/ 688 w 1019"/>
              <a:gd name="T61" fmla="*/ 899 h 954"/>
              <a:gd name="T62" fmla="*/ 677 w 1019"/>
              <a:gd name="T63" fmla="*/ 869 h 954"/>
              <a:gd name="T64" fmla="*/ 747 w 1019"/>
              <a:gd name="T65" fmla="*/ 901 h 954"/>
              <a:gd name="T66" fmla="*/ 767 w 1019"/>
              <a:gd name="T67" fmla="*/ 898 h 954"/>
              <a:gd name="T68" fmla="*/ 765 w 1019"/>
              <a:gd name="T69" fmla="*/ 871 h 954"/>
              <a:gd name="T70" fmla="*/ 747 w 1019"/>
              <a:gd name="T71" fmla="*/ 873 h 954"/>
              <a:gd name="T72" fmla="*/ 840 w 1019"/>
              <a:gd name="T73" fmla="*/ 873 h 954"/>
              <a:gd name="T74" fmla="*/ 856 w 1019"/>
              <a:gd name="T75" fmla="*/ 863 h 954"/>
              <a:gd name="T76" fmla="*/ 830 w 1019"/>
              <a:gd name="T77" fmla="*/ 847 h 954"/>
              <a:gd name="T78" fmla="*/ 902 w 1019"/>
              <a:gd name="T79" fmla="*/ 824 h 954"/>
              <a:gd name="T80" fmla="*/ 914 w 1019"/>
              <a:gd name="T81" fmla="*/ 811 h 954"/>
              <a:gd name="T82" fmla="*/ 895 w 1019"/>
              <a:gd name="T83" fmla="*/ 789 h 954"/>
              <a:gd name="T84" fmla="*/ 885 w 1019"/>
              <a:gd name="T85" fmla="*/ 802 h 954"/>
              <a:gd name="T86" fmla="*/ 952 w 1019"/>
              <a:gd name="T87" fmla="*/ 742 h 954"/>
              <a:gd name="T88" fmla="*/ 958 w 1019"/>
              <a:gd name="T89" fmla="*/ 723 h 954"/>
              <a:gd name="T90" fmla="*/ 928 w 1019"/>
              <a:gd name="T91" fmla="*/ 726 h 954"/>
              <a:gd name="T92" fmla="*/ 966 w 1019"/>
              <a:gd name="T93" fmla="*/ 663 h 954"/>
              <a:gd name="T94" fmla="*/ 966 w 1019"/>
              <a:gd name="T95" fmla="*/ 646 h 954"/>
              <a:gd name="T96" fmla="*/ 938 w 1019"/>
              <a:gd name="T97" fmla="*/ 642 h 954"/>
              <a:gd name="T98" fmla="*/ 939 w 1019"/>
              <a:gd name="T99" fmla="*/ 660 h 954"/>
              <a:gd name="T100" fmla="*/ 948 w 1019"/>
              <a:gd name="T101" fmla="*/ 567 h 954"/>
              <a:gd name="T102" fmla="*/ 940 w 1019"/>
              <a:gd name="T103" fmla="*/ 550 h 954"/>
              <a:gd name="T104" fmla="*/ 921 w 1019"/>
              <a:gd name="T105" fmla="*/ 574 h 954"/>
              <a:gd name="T106" fmla="*/ 907 w 1019"/>
              <a:gd name="T107" fmla="*/ 500 h 954"/>
              <a:gd name="T108" fmla="*/ 895 w 1019"/>
              <a:gd name="T109" fmla="*/ 487 h 954"/>
              <a:gd name="T110" fmla="*/ 871 w 1019"/>
              <a:gd name="T111" fmla="*/ 504 h 954"/>
              <a:gd name="T112" fmla="*/ 883 w 1019"/>
              <a:gd name="T113" fmla="*/ 516 h 954"/>
              <a:gd name="T114" fmla="*/ 831 w 1019"/>
              <a:gd name="T115" fmla="*/ 442 h 954"/>
              <a:gd name="T116" fmla="*/ 813 w 1019"/>
              <a:gd name="T117" fmla="*/ 434 h 954"/>
              <a:gd name="T118" fmla="*/ 812 w 1019"/>
              <a:gd name="T119" fmla="*/ 464 h 954"/>
              <a:gd name="T120" fmla="*/ 724 w 1019"/>
              <a:gd name="T121" fmla="*/ 365 h 954"/>
              <a:gd name="T122" fmla="*/ 567 w 1019"/>
              <a:gd name="T123" fmla="*/ 15 h 954"/>
              <a:gd name="T124" fmla="*/ 48 w 1019"/>
              <a:gd name="T125" fmla="*/ 243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9" h="954">
                <a:moveTo>
                  <a:pt x="82" y="709"/>
                </a:moveTo>
                <a:cubicBezTo>
                  <a:pt x="132" y="704"/>
                  <a:pt x="183" y="701"/>
                  <a:pt x="233" y="699"/>
                </a:cubicBezTo>
                <a:cubicBezTo>
                  <a:pt x="202" y="697"/>
                  <a:pt x="171" y="694"/>
                  <a:pt x="140" y="691"/>
                </a:cubicBezTo>
                <a:cubicBezTo>
                  <a:pt x="115" y="688"/>
                  <a:pt x="93" y="670"/>
                  <a:pt x="93" y="644"/>
                </a:cubicBezTo>
                <a:cubicBezTo>
                  <a:pt x="93" y="606"/>
                  <a:pt x="93" y="568"/>
                  <a:pt x="93" y="530"/>
                </a:cubicBezTo>
                <a:cubicBezTo>
                  <a:pt x="93" y="504"/>
                  <a:pt x="115" y="485"/>
                  <a:pt x="140" y="482"/>
                </a:cubicBezTo>
                <a:cubicBezTo>
                  <a:pt x="235" y="473"/>
                  <a:pt x="328" y="470"/>
                  <a:pt x="422" y="472"/>
                </a:cubicBezTo>
                <a:cubicBezTo>
                  <a:pt x="389" y="527"/>
                  <a:pt x="369" y="591"/>
                  <a:pt x="369" y="660"/>
                </a:cubicBezTo>
                <a:cubicBezTo>
                  <a:pt x="369" y="758"/>
                  <a:pt x="409" y="847"/>
                  <a:pt x="473" y="911"/>
                </a:cubicBezTo>
                <a:cubicBezTo>
                  <a:pt x="477" y="915"/>
                  <a:pt x="481" y="919"/>
                  <a:pt x="485" y="923"/>
                </a:cubicBezTo>
                <a:cubicBezTo>
                  <a:pt x="351" y="934"/>
                  <a:pt x="216" y="932"/>
                  <a:pt x="82" y="917"/>
                </a:cubicBezTo>
                <a:cubicBezTo>
                  <a:pt x="56" y="914"/>
                  <a:pt x="34" y="896"/>
                  <a:pt x="34" y="870"/>
                </a:cubicBezTo>
                <a:cubicBezTo>
                  <a:pt x="34" y="832"/>
                  <a:pt x="34" y="794"/>
                  <a:pt x="34" y="756"/>
                </a:cubicBezTo>
                <a:cubicBezTo>
                  <a:pt x="34" y="730"/>
                  <a:pt x="56" y="711"/>
                  <a:pt x="82" y="709"/>
                </a:cubicBezTo>
                <a:close/>
                <a:moveTo>
                  <a:pt x="700" y="419"/>
                </a:moveTo>
                <a:lnTo>
                  <a:pt x="700" y="419"/>
                </a:lnTo>
                <a:cubicBezTo>
                  <a:pt x="720" y="416"/>
                  <a:pt x="739" y="415"/>
                  <a:pt x="758" y="419"/>
                </a:cubicBezTo>
                <a:cubicBezTo>
                  <a:pt x="757" y="430"/>
                  <a:pt x="756" y="440"/>
                  <a:pt x="756" y="450"/>
                </a:cubicBezTo>
                <a:cubicBezTo>
                  <a:pt x="738" y="448"/>
                  <a:pt x="720" y="447"/>
                  <a:pt x="703" y="450"/>
                </a:cubicBezTo>
                <a:cubicBezTo>
                  <a:pt x="702" y="440"/>
                  <a:pt x="701" y="429"/>
                  <a:pt x="700" y="419"/>
                </a:cubicBezTo>
                <a:close/>
                <a:moveTo>
                  <a:pt x="808" y="608"/>
                </a:moveTo>
                <a:lnTo>
                  <a:pt x="808" y="608"/>
                </a:lnTo>
                <a:lnTo>
                  <a:pt x="740" y="608"/>
                </a:lnTo>
                <a:lnTo>
                  <a:pt x="740" y="597"/>
                </a:lnTo>
                <a:cubicBezTo>
                  <a:pt x="740" y="585"/>
                  <a:pt x="739" y="577"/>
                  <a:pt x="737" y="573"/>
                </a:cubicBezTo>
                <a:cubicBezTo>
                  <a:pt x="736" y="569"/>
                  <a:pt x="732" y="567"/>
                  <a:pt x="727" y="567"/>
                </a:cubicBezTo>
                <a:cubicBezTo>
                  <a:pt x="723" y="567"/>
                  <a:pt x="720" y="569"/>
                  <a:pt x="718" y="572"/>
                </a:cubicBezTo>
                <a:cubicBezTo>
                  <a:pt x="716" y="575"/>
                  <a:pt x="715" y="580"/>
                  <a:pt x="715" y="587"/>
                </a:cubicBezTo>
                <a:cubicBezTo>
                  <a:pt x="715" y="597"/>
                  <a:pt x="717" y="605"/>
                  <a:pt x="721" y="609"/>
                </a:cubicBezTo>
                <a:cubicBezTo>
                  <a:pt x="725" y="614"/>
                  <a:pt x="738" y="622"/>
                  <a:pt x="758" y="634"/>
                </a:cubicBezTo>
                <a:cubicBezTo>
                  <a:pt x="775" y="645"/>
                  <a:pt x="787" y="653"/>
                  <a:pt x="794" y="659"/>
                </a:cubicBezTo>
                <a:cubicBezTo>
                  <a:pt x="800" y="664"/>
                  <a:pt x="805" y="672"/>
                  <a:pt x="809" y="682"/>
                </a:cubicBezTo>
                <a:cubicBezTo>
                  <a:pt x="814" y="692"/>
                  <a:pt x="816" y="705"/>
                  <a:pt x="816" y="720"/>
                </a:cubicBezTo>
                <a:cubicBezTo>
                  <a:pt x="816" y="745"/>
                  <a:pt x="810" y="764"/>
                  <a:pt x="798" y="778"/>
                </a:cubicBezTo>
                <a:cubicBezTo>
                  <a:pt x="787" y="792"/>
                  <a:pt x="769" y="800"/>
                  <a:pt x="745" y="804"/>
                </a:cubicBezTo>
                <a:lnTo>
                  <a:pt x="745" y="829"/>
                </a:lnTo>
                <a:lnTo>
                  <a:pt x="714" y="829"/>
                </a:lnTo>
                <a:lnTo>
                  <a:pt x="714" y="803"/>
                </a:lnTo>
                <a:cubicBezTo>
                  <a:pt x="696" y="801"/>
                  <a:pt x="680" y="794"/>
                  <a:pt x="666" y="782"/>
                </a:cubicBezTo>
                <a:cubicBezTo>
                  <a:pt x="652" y="770"/>
                  <a:pt x="645" y="748"/>
                  <a:pt x="645" y="718"/>
                </a:cubicBezTo>
                <a:lnTo>
                  <a:pt x="645" y="704"/>
                </a:lnTo>
                <a:lnTo>
                  <a:pt x="714" y="704"/>
                </a:lnTo>
                <a:lnTo>
                  <a:pt x="714" y="721"/>
                </a:lnTo>
                <a:cubicBezTo>
                  <a:pt x="714" y="739"/>
                  <a:pt x="715" y="751"/>
                  <a:pt x="716" y="755"/>
                </a:cubicBezTo>
                <a:cubicBezTo>
                  <a:pt x="717" y="760"/>
                  <a:pt x="721" y="762"/>
                  <a:pt x="726" y="762"/>
                </a:cubicBezTo>
                <a:cubicBezTo>
                  <a:pt x="731" y="762"/>
                  <a:pt x="734" y="760"/>
                  <a:pt x="737" y="757"/>
                </a:cubicBezTo>
                <a:cubicBezTo>
                  <a:pt x="739" y="754"/>
                  <a:pt x="740" y="750"/>
                  <a:pt x="740" y="743"/>
                </a:cubicBezTo>
                <a:cubicBezTo>
                  <a:pt x="740" y="728"/>
                  <a:pt x="739" y="717"/>
                  <a:pt x="737" y="711"/>
                </a:cubicBezTo>
                <a:cubicBezTo>
                  <a:pt x="735" y="704"/>
                  <a:pt x="727" y="697"/>
                  <a:pt x="715" y="689"/>
                </a:cubicBezTo>
                <a:cubicBezTo>
                  <a:pt x="694" y="676"/>
                  <a:pt x="680" y="666"/>
                  <a:pt x="672" y="660"/>
                </a:cubicBezTo>
                <a:cubicBezTo>
                  <a:pt x="665" y="654"/>
                  <a:pt x="658" y="645"/>
                  <a:pt x="653" y="634"/>
                </a:cubicBezTo>
                <a:cubicBezTo>
                  <a:pt x="647" y="623"/>
                  <a:pt x="644" y="610"/>
                  <a:pt x="644" y="596"/>
                </a:cubicBezTo>
                <a:cubicBezTo>
                  <a:pt x="644" y="576"/>
                  <a:pt x="650" y="560"/>
                  <a:pt x="662" y="548"/>
                </a:cubicBezTo>
                <a:cubicBezTo>
                  <a:pt x="673" y="536"/>
                  <a:pt x="691" y="529"/>
                  <a:pt x="714" y="526"/>
                </a:cubicBezTo>
                <a:lnTo>
                  <a:pt x="714" y="505"/>
                </a:lnTo>
                <a:lnTo>
                  <a:pt x="745" y="505"/>
                </a:lnTo>
                <a:lnTo>
                  <a:pt x="745" y="526"/>
                </a:lnTo>
                <a:cubicBezTo>
                  <a:pt x="767" y="529"/>
                  <a:pt x="782" y="536"/>
                  <a:pt x="793" y="548"/>
                </a:cubicBezTo>
                <a:cubicBezTo>
                  <a:pt x="803" y="559"/>
                  <a:pt x="809" y="575"/>
                  <a:pt x="809" y="595"/>
                </a:cubicBezTo>
                <a:cubicBezTo>
                  <a:pt x="809" y="598"/>
                  <a:pt x="808" y="602"/>
                  <a:pt x="808" y="608"/>
                </a:cubicBezTo>
                <a:close/>
                <a:moveTo>
                  <a:pt x="650" y="429"/>
                </a:moveTo>
                <a:lnTo>
                  <a:pt x="650" y="429"/>
                </a:lnTo>
                <a:lnTo>
                  <a:pt x="649" y="429"/>
                </a:lnTo>
                <a:lnTo>
                  <a:pt x="648" y="430"/>
                </a:lnTo>
                <a:lnTo>
                  <a:pt x="646" y="430"/>
                </a:lnTo>
                <a:lnTo>
                  <a:pt x="645" y="431"/>
                </a:lnTo>
                <a:lnTo>
                  <a:pt x="644" y="431"/>
                </a:lnTo>
                <a:lnTo>
                  <a:pt x="642" y="432"/>
                </a:lnTo>
                <a:lnTo>
                  <a:pt x="641" y="432"/>
                </a:lnTo>
                <a:lnTo>
                  <a:pt x="639" y="433"/>
                </a:lnTo>
                <a:lnTo>
                  <a:pt x="638" y="433"/>
                </a:lnTo>
                <a:lnTo>
                  <a:pt x="637" y="434"/>
                </a:lnTo>
                <a:lnTo>
                  <a:pt x="635" y="434"/>
                </a:lnTo>
                <a:lnTo>
                  <a:pt x="634" y="435"/>
                </a:lnTo>
                <a:lnTo>
                  <a:pt x="633" y="435"/>
                </a:lnTo>
                <a:lnTo>
                  <a:pt x="631" y="436"/>
                </a:lnTo>
                <a:lnTo>
                  <a:pt x="630" y="436"/>
                </a:lnTo>
                <a:lnTo>
                  <a:pt x="628" y="437"/>
                </a:lnTo>
                <a:lnTo>
                  <a:pt x="627" y="438"/>
                </a:lnTo>
                <a:lnTo>
                  <a:pt x="626" y="438"/>
                </a:lnTo>
                <a:lnTo>
                  <a:pt x="624" y="439"/>
                </a:lnTo>
                <a:lnTo>
                  <a:pt x="623" y="439"/>
                </a:lnTo>
                <a:lnTo>
                  <a:pt x="623" y="440"/>
                </a:lnTo>
                <a:lnTo>
                  <a:pt x="635" y="465"/>
                </a:lnTo>
                <a:lnTo>
                  <a:pt x="636" y="464"/>
                </a:lnTo>
                <a:lnTo>
                  <a:pt x="637" y="464"/>
                </a:lnTo>
                <a:lnTo>
                  <a:pt x="638" y="463"/>
                </a:lnTo>
                <a:lnTo>
                  <a:pt x="639" y="463"/>
                </a:lnTo>
                <a:lnTo>
                  <a:pt x="641" y="462"/>
                </a:lnTo>
                <a:lnTo>
                  <a:pt x="642" y="462"/>
                </a:lnTo>
                <a:lnTo>
                  <a:pt x="643" y="461"/>
                </a:lnTo>
                <a:lnTo>
                  <a:pt x="644" y="461"/>
                </a:lnTo>
                <a:lnTo>
                  <a:pt x="646" y="460"/>
                </a:lnTo>
                <a:lnTo>
                  <a:pt x="647" y="460"/>
                </a:lnTo>
                <a:lnTo>
                  <a:pt x="648" y="459"/>
                </a:lnTo>
                <a:lnTo>
                  <a:pt x="649" y="459"/>
                </a:lnTo>
                <a:lnTo>
                  <a:pt x="650" y="458"/>
                </a:lnTo>
                <a:lnTo>
                  <a:pt x="652" y="458"/>
                </a:lnTo>
                <a:lnTo>
                  <a:pt x="653" y="457"/>
                </a:lnTo>
                <a:lnTo>
                  <a:pt x="654" y="457"/>
                </a:lnTo>
                <a:lnTo>
                  <a:pt x="655" y="457"/>
                </a:lnTo>
                <a:lnTo>
                  <a:pt x="657" y="456"/>
                </a:lnTo>
                <a:lnTo>
                  <a:pt x="658" y="456"/>
                </a:lnTo>
                <a:lnTo>
                  <a:pt x="659" y="455"/>
                </a:lnTo>
                <a:lnTo>
                  <a:pt x="650" y="429"/>
                </a:lnTo>
                <a:close/>
                <a:moveTo>
                  <a:pt x="573" y="471"/>
                </a:moveTo>
                <a:lnTo>
                  <a:pt x="573" y="471"/>
                </a:lnTo>
                <a:lnTo>
                  <a:pt x="572" y="471"/>
                </a:lnTo>
                <a:lnTo>
                  <a:pt x="571" y="472"/>
                </a:lnTo>
                <a:lnTo>
                  <a:pt x="570" y="473"/>
                </a:lnTo>
                <a:lnTo>
                  <a:pt x="569" y="474"/>
                </a:lnTo>
                <a:lnTo>
                  <a:pt x="568" y="475"/>
                </a:lnTo>
                <a:lnTo>
                  <a:pt x="567" y="476"/>
                </a:lnTo>
                <a:lnTo>
                  <a:pt x="566" y="477"/>
                </a:lnTo>
                <a:lnTo>
                  <a:pt x="564" y="478"/>
                </a:lnTo>
                <a:lnTo>
                  <a:pt x="563" y="478"/>
                </a:lnTo>
                <a:lnTo>
                  <a:pt x="562" y="479"/>
                </a:lnTo>
                <a:lnTo>
                  <a:pt x="561" y="480"/>
                </a:lnTo>
                <a:lnTo>
                  <a:pt x="560" y="481"/>
                </a:lnTo>
                <a:lnTo>
                  <a:pt x="559" y="482"/>
                </a:lnTo>
                <a:lnTo>
                  <a:pt x="558" y="483"/>
                </a:lnTo>
                <a:lnTo>
                  <a:pt x="557" y="484"/>
                </a:lnTo>
                <a:lnTo>
                  <a:pt x="556" y="485"/>
                </a:lnTo>
                <a:lnTo>
                  <a:pt x="555" y="486"/>
                </a:lnTo>
                <a:lnTo>
                  <a:pt x="554" y="487"/>
                </a:lnTo>
                <a:lnTo>
                  <a:pt x="553" y="488"/>
                </a:lnTo>
                <a:lnTo>
                  <a:pt x="552" y="489"/>
                </a:lnTo>
                <a:lnTo>
                  <a:pt x="551" y="490"/>
                </a:lnTo>
                <a:lnTo>
                  <a:pt x="571" y="510"/>
                </a:lnTo>
                <a:lnTo>
                  <a:pt x="572" y="509"/>
                </a:lnTo>
                <a:lnTo>
                  <a:pt x="572" y="508"/>
                </a:lnTo>
                <a:lnTo>
                  <a:pt x="573" y="507"/>
                </a:lnTo>
                <a:lnTo>
                  <a:pt x="574" y="506"/>
                </a:lnTo>
                <a:lnTo>
                  <a:pt x="575" y="505"/>
                </a:lnTo>
                <a:lnTo>
                  <a:pt x="576" y="505"/>
                </a:lnTo>
                <a:lnTo>
                  <a:pt x="577" y="504"/>
                </a:lnTo>
                <a:lnTo>
                  <a:pt x="578" y="503"/>
                </a:lnTo>
                <a:lnTo>
                  <a:pt x="579" y="502"/>
                </a:lnTo>
                <a:lnTo>
                  <a:pt x="580" y="501"/>
                </a:lnTo>
                <a:lnTo>
                  <a:pt x="581" y="500"/>
                </a:lnTo>
                <a:lnTo>
                  <a:pt x="582" y="499"/>
                </a:lnTo>
                <a:lnTo>
                  <a:pt x="583" y="498"/>
                </a:lnTo>
                <a:lnTo>
                  <a:pt x="584" y="498"/>
                </a:lnTo>
                <a:lnTo>
                  <a:pt x="585" y="497"/>
                </a:lnTo>
                <a:lnTo>
                  <a:pt x="586" y="496"/>
                </a:lnTo>
                <a:lnTo>
                  <a:pt x="587" y="495"/>
                </a:lnTo>
                <a:lnTo>
                  <a:pt x="588" y="494"/>
                </a:lnTo>
                <a:lnTo>
                  <a:pt x="589" y="493"/>
                </a:lnTo>
                <a:lnTo>
                  <a:pt x="590" y="493"/>
                </a:lnTo>
                <a:lnTo>
                  <a:pt x="590" y="492"/>
                </a:lnTo>
                <a:lnTo>
                  <a:pt x="573" y="471"/>
                </a:lnTo>
                <a:close/>
                <a:moveTo>
                  <a:pt x="515" y="537"/>
                </a:moveTo>
                <a:lnTo>
                  <a:pt x="515" y="537"/>
                </a:lnTo>
                <a:lnTo>
                  <a:pt x="515" y="538"/>
                </a:lnTo>
                <a:lnTo>
                  <a:pt x="514" y="539"/>
                </a:lnTo>
                <a:lnTo>
                  <a:pt x="513" y="540"/>
                </a:lnTo>
                <a:lnTo>
                  <a:pt x="512" y="542"/>
                </a:lnTo>
                <a:lnTo>
                  <a:pt x="512" y="543"/>
                </a:lnTo>
                <a:lnTo>
                  <a:pt x="511" y="544"/>
                </a:lnTo>
                <a:lnTo>
                  <a:pt x="510" y="546"/>
                </a:lnTo>
                <a:lnTo>
                  <a:pt x="510" y="547"/>
                </a:lnTo>
                <a:lnTo>
                  <a:pt x="509" y="548"/>
                </a:lnTo>
                <a:lnTo>
                  <a:pt x="508" y="550"/>
                </a:lnTo>
                <a:lnTo>
                  <a:pt x="508" y="551"/>
                </a:lnTo>
                <a:lnTo>
                  <a:pt x="507" y="552"/>
                </a:lnTo>
                <a:lnTo>
                  <a:pt x="506" y="553"/>
                </a:lnTo>
                <a:lnTo>
                  <a:pt x="506" y="555"/>
                </a:lnTo>
                <a:lnTo>
                  <a:pt x="505" y="556"/>
                </a:lnTo>
                <a:lnTo>
                  <a:pt x="504" y="557"/>
                </a:lnTo>
                <a:lnTo>
                  <a:pt x="504" y="559"/>
                </a:lnTo>
                <a:lnTo>
                  <a:pt x="503" y="560"/>
                </a:lnTo>
                <a:lnTo>
                  <a:pt x="503" y="561"/>
                </a:lnTo>
                <a:lnTo>
                  <a:pt x="502" y="563"/>
                </a:lnTo>
                <a:lnTo>
                  <a:pt x="502" y="564"/>
                </a:lnTo>
                <a:lnTo>
                  <a:pt x="527" y="574"/>
                </a:lnTo>
                <a:lnTo>
                  <a:pt x="528" y="574"/>
                </a:lnTo>
                <a:lnTo>
                  <a:pt x="528" y="573"/>
                </a:lnTo>
                <a:lnTo>
                  <a:pt x="529" y="572"/>
                </a:lnTo>
                <a:lnTo>
                  <a:pt x="529" y="570"/>
                </a:lnTo>
                <a:lnTo>
                  <a:pt x="530" y="569"/>
                </a:lnTo>
                <a:lnTo>
                  <a:pt x="530" y="568"/>
                </a:lnTo>
                <a:lnTo>
                  <a:pt x="531" y="567"/>
                </a:lnTo>
                <a:lnTo>
                  <a:pt x="531" y="566"/>
                </a:lnTo>
                <a:lnTo>
                  <a:pt x="532" y="564"/>
                </a:lnTo>
                <a:lnTo>
                  <a:pt x="532" y="563"/>
                </a:lnTo>
                <a:lnTo>
                  <a:pt x="533" y="562"/>
                </a:lnTo>
                <a:lnTo>
                  <a:pt x="534" y="561"/>
                </a:lnTo>
                <a:lnTo>
                  <a:pt x="534" y="560"/>
                </a:lnTo>
                <a:lnTo>
                  <a:pt x="535" y="559"/>
                </a:lnTo>
                <a:lnTo>
                  <a:pt x="536" y="558"/>
                </a:lnTo>
                <a:lnTo>
                  <a:pt x="536" y="556"/>
                </a:lnTo>
                <a:lnTo>
                  <a:pt x="537" y="555"/>
                </a:lnTo>
                <a:lnTo>
                  <a:pt x="537" y="554"/>
                </a:lnTo>
                <a:lnTo>
                  <a:pt x="538" y="553"/>
                </a:lnTo>
                <a:lnTo>
                  <a:pt x="539" y="552"/>
                </a:lnTo>
                <a:lnTo>
                  <a:pt x="539" y="551"/>
                </a:lnTo>
                <a:lnTo>
                  <a:pt x="515" y="537"/>
                </a:lnTo>
                <a:close/>
                <a:moveTo>
                  <a:pt x="485" y="620"/>
                </a:moveTo>
                <a:lnTo>
                  <a:pt x="485" y="620"/>
                </a:lnTo>
                <a:lnTo>
                  <a:pt x="485" y="621"/>
                </a:lnTo>
                <a:lnTo>
                  <a:pt x="485" y="623"/>
                </a:lnTo>
                <a:lnTo>
                  <a:pt x="484" y="624"/>
                </a:lnTo>
                <a:lnTo>
                  <a:pt x="484" y="626"/>
                </a:lnTo>
                <a:lnTo>
                  <a:pt x="484" y="627"/>
                </a:lnTo>
                <a:lnTo>
                  <a:pt x="484" y="629"/>
                </a:lnTo>
                <a:lnTo>
                  <a:pt x="484" y="630"/>
                </a:lnTo>
                <a:lnTo>
                  <a:pt x="483" y="632"/>
                </a:lnTo>
                <a:lnTo>
                  <a:pt x="483" y="634"/>
                </a:lnTo>
                <a:lnTo>
                  <a:pt x="483" y="635"/>
                </a:lnTo>
                <a:lnTo>
                  <a:pt x="483" y="637"/>
                </a:lnTo>
                <a:lnTo>
                  <a:pt x="483" y="638"/>
                </a:lnTo>
                <a:lnTo>
                  <a:pt x="483" y="640"/>
                </a:lnTo>
                <a:lnTo>
                  <a:pt x="482" y="641"/>
                </a:lnTo>
                <a:lnTo>
                  <a:pt x="482" y="643"/>
                </a:lnTo>
                <a:lnTo>
                  <a:pt x="482" y="644"/>
                </a:lnTo>
                <a:lnTo>
                  <a:pt x="482" y="646"/>
                </a:lnTo>
                <a:lnTo>
                  <a:pt x="482" y="647"/>
                </a:lnTo>
                <a:lnTo>
                  <a:pt x="482" y="649"/>
                </a:lnTo>
                <a:lnTo>
                  <a:pt x="482" y="650"/>
                </a:lnTo>
                <a:lnTo>
                  <a:pt x="510" y="651"/>
                </a:lnTo>
                <a:lnTo>
                  <a:pt x="510" y="650"/>
                </a:lnTo>
                <a:lnTo>
                  <a:pt x="510" y="649"/>
                </a:lnTo>
                <a:lnTo>
                  <a:pt x="510" y="647"/>
                </a:lnTo>
                <a:lnTo>
                  <a:pt x="510" y="646"/>
                </a:lnTo>
                <a:lnTo>
                  <a:pt x="510" y="645"/>
                </a:lnTo>
                <a:lnTo>
                  <a:pt x="510" y="643"/>
                </a:lnTo>
                <a:lnTo>
                  <a:pt x="510" y="642"/>
                </a:lnTo>
                <a:lnTo>
                  <a:pt x="510" y="641"/>
                </a:lnTo>
                <a:lnTo>
                  <a:pt x="511" y="639"/>
                </a:lnTo>
                <a:lnTo>
                  <a:pt x="511" y="638"/>
                </a:lnTo>
                <a:lnTo>
                  <a:pt x="511" y="636"/>
                </a:lnTo>
                <a:lnTo>
                  <a:pt x="511" y="635"/>
                </a:lnTo>
                <a:lnTo>
                  <a:pt x="511" y="634"/>
                </a:lnTo>
                <a:lnTo>
                  <a:pt x="511" y="632"/>
                </a:lnTo>
                <a:lnTo>
                  <a:pt x="512" y="631"/>
                </a:lnTo>
                <a:lnTo>
                  <a:pt x="512" y="630"/>
                </a:lnTo>
                <a:lnTo>
                  <a:pt x="512" y="628"/>
                </a:lnTo>
                <a:lnTo>
                  <a:pt x="512" y="627"/>
                </a:lnTo>
                <a:lnTo>
                  <a:pt x="512" y="626"/>
                </a:lnTo>
                <a:lnTo>
                  <a:pt x="513" y="624"/>
                </a:lnTo>
                <a:lnTo>
                  <a:pt x="485" y="620"/>
                </a:lnTo>
                <a:close/>
                <a:moveTo>
                  <a:pt x="487" y="708"/>
                </a:moveTo>
                <a:lnTo>
                  <a:pt x="487" y="708"/>
                </a:lnTo>
                <a:lnTo>
                  <a:pt x="487" y="709"/>
                </a:lnTo>
                <a:lnTo>
                  <a:pt x="487" y="710"/>
                </a:lnTo>
                <a:lnTo>
                  <a:pt x="487" y="712"/>
                </a:lnTo>
                <a:lnTo>
                  <a:pt x="488" y="713"/>
                </a:lnTo>
                <a:lnTo>
                  <a:pt x="488" y="715"/>
                </a:lnTo>
                <a:lnTo>
                  <a:pt x="488" y="716"/>
                </a:lnTo>
                <a:lnTo>
                  <a:pt x="489" y="717"/>
                </a:lnTo>
                <a:lnTo>
                  <a:pt x="489" y="719"/>
                </a:lnTo>
                <a:lnTo>
                  <a:pt x="489" y="720"/>
                </a:lnTo>
                <a:lnTo>
                  <a:pt x="490" y="722"/>
                </a:lnTo>
                <a:lnTo>
                  <a:pt x="490" y="723"/>
                </a:lnTo>
                <a:lnTo>
                  <a:pt x="491" y="725"/>
                </a:lnTo>
                <a:lnTo>
                  <a:pt x="491" y="726"/>
                </a:lnTo>
                <a:lnTo>
                  <a:pt x="491" y="728"/>
                </a:lnTo>
                <a:lnTo>
                  <a:pt x="492" y="729"/>
                </a:lnTo>
                <a:lnTo>
                  <a:pt x="492" y="730"/>
                </a:lnTo>
                <a:lnTo>
                  <a:pt x="493" y="732"/>
                </a:lnTo>
                <a:lnTo>
                  <a:pt x="493" y="733"/>
                </a:lnTo>
                <a:lnTo>
                  <a:pt x="494" y="735"/>
                </a:lnTo>
                <a:lnTo>
                  <a:pt x="494" y="736"/>
                </a:lnTo>
                <a:lnTo>
                  <a:pt x="494" y="737"/>
                </a:lnTo>
                <a:lnTo>
                  <a:pt x="521" y="728"/>
                </a:lnTo>
                <a:lnTo>
                  <a:pt x="520" y="727"/>
                </a:lnTo>
                <a:lnTo>
                  <a:pt x="520" y="726"/>
                </a:lnTo>
                <a:lnTo>
                  <a:pt x="520" y="725"/>
                </a:lnTo>
                <a:lnTo>
                  <a:pt x="519" y="724"/>
                </a:lnTo>
                <a:lnTo>
                  <a:pt x="519" y="722"/>
                </a:lnTo>
                <a:lnTo>
                  <a:pt x="519" y="721"/>
                </a:lnTo>
                <a:lnTo>
                  <a:pt x="518" y="720"/>
                </a:lnTo>
                <a:lnTo>
                  <a:pt x="518" y="719"/>
                </a:lnTo>
                <a:lnTo>
                  <a:pt x="517" y="717"/>
                </a:lnTo>
                <a:lnTo>
                  <a:pt x="517" y="716"/>
                </a:lnTo>
                <a:lnTo>
                  <a:pt x="517" y="715"/>
                </a:lnTo>
                <a:lnTo>
                  <a:pt x="516" y="714"/>
                </a:lnTo>
                <a:lnTo>
                  <a:pt x="516" y="712"/>
                </a:lnTo>
                <a:lnTo>
                  <a:pt x="516" y="711"/>
                </a:lnTo>
                <a:lnTo>
                  <a:pt x="515" y="710"/>
                </a:lnTo>
                <a:lnTo>
                  <a:pt x="515" y="708"/>
                </a:lnTo>
                <a:lnTo>
                  <a:pt x="515" y="707"/>
                </a:lnTo>
                <a:lnTo>
                  <a:pt x="515" y="706"/>
                </a:lnTo>
                <a:lnTo>
                  <a:pt x="514" y="704"/>
                </a:lnTo>
                <a:lnTo>
                  <a:pt x="514" y="703"/>
                </a:lnTo>
                <a:lnTo>
                  <a:pt x="487" y="708"/>
                </a:lnTo>
                <a:close/>
                <a:moveTo>
                  <a:pt x="520" y="790"/>
                </a:moveTo>
                <a:lnTo>
                  <a:pt x="520" y="790"/>
                </a:lnTo>
                <a:lnTo>
                  <a:pt x="521" y="792"/>
                </a:lnTo>
                <a:lnTo>
                  <a:pt x="522" y="793"/>
                </a:lnTo>
                <a:lnTo>
                  <a:pt x="522" y="794"/>
                </a:lnTo>
                <a:lnTo>
                  <a:pt x="523" y="795"/>
                </a:lnTo>
                <a:lnTo>
                  <a:pt x="524" y="797"/>
                </a:lnTo>
                <a:lnTo>
                  <a:pt x="525" y="798"/>
                </a:lnTo>
                <a:lnTo>
                  <a:pt x="526" y="799"/>
                </a:lnTo>
                <a:lnTo>
                  <a:pt x="526" y="800"/>
                </a:lnTo>
                <a:lnTo>
                  <a:pt x="527" y="801"/>
                </a:lnTo>
                <a:lnTo>
                  <a:pt x="528" y="803"/>
                </a:lnTo>
                <a:lnTo>
                  <a:pt x="529" y="804"/>
                </a:lnTo>
                <a:lnTo>
                  <a:pt x="530" y="805"/>
                </a:lnTo>
                <a:lnTo>
                  <a:pt x="531" y="806"/>
                </a:lnTo>
                <a:lnTo>
                  <a:pt x="532" y="807"/>
                </a:lnTo>
                <a:lnTo>
                  <a:pt x="533" y="808"/>
                </a:lnTo>
                <a:lnTo>
                  <a:pt x="533" y="809"/>
                </a:lnTo>
                <a:lnTo>
                  <a:pt x="534" y="811"/>
                </a:lnTo>
                <a:lnTo>
                  <a:pt x="535" y="812"/>
                </a:lnTo>
                <a:lnTo>
                  <a:pt x="536" y="813"/>
                </a:lnTo>
                <a:lnTo>
                  <a:pt x="537" y="814"/>
                </a:lnTo>
                <a:lnTo>
                  <a:pt x="559" y="796"/>
                </a:lnTo>
                <a:lnTo>
                  <a:pt x="558" y="795"/>
                </a:lnTo>
                <a:lnTo>
                  <a:pt x="557" y="794"/>
                </a:lnTo>
                <a:lnTo>
                  <a:pt x="556" y="793"/>
                </a:lnTo>
                <a:lnTo>
                  <a:pt x="555" y="792"/>
                </a:lnTo>
                <a:lnTo>
                  <a:pt x="555" y="791"/>
                </a:lnTo>
                <a:lnTo>
                  <a:pt x="554" y="790"/>
                </a:lnTo>
                <a:lnTo>
                  <a:pt x="553" y="789"/>
                </a:lnTo>
                <a:lnTo>
                  <a:pt x="552" y="788"/>
                </a:lnTo>
                <a:lnTo>
                  <a:pt x="552" y="787"/>
                </a:lnTo>
                <a:lnTo>
                  <a:pt x="551" y="786"/>
                </a:lnTo>
                <a:lnTo>
                  <a:pt x="550" y="785"/>
                </a:lnTo>
                <a:lnTo>
                  <a:pt x="549" y="784"/>
                </a:lnTo>
                <a:lnTo>
                  <a:pt x="548" y="783"/>
                </a:lnTo>
                <a:lnTo>
                  <a:pt x="548" y="782"/>
                </a:lnTo>
                <a:lnTo>
                  <a:pt x="547" y="781"/>
                </a:lnTo>
                <a:lnTo>
                  <a:pt x="546" y="780"/>
                </a:lnTo>
                <a:lnTo>
                  <a:pt x="546" y="779"/>
                </a:lnTo>
                <a:lnTo>
                  <a:pt x="545" y="778"/>
                </a:lnTo>
                <a:lnTo>
                  <a:pt x="544" y="777"/>
                </a:lnTo>
                <a:lnTo>
                  <a:pt x="543" y="775"/>
                </a:lnTo>
                <a:lnTo>
                  <a:pt x="520" y="790"/>
                </a:lnTo>
                <a:close/>
                <a:moveTo>
                  <a:pt x="580" y="855"/>
                </a:moveTo>
                <a:lnTo>
                  <a:pt x="580" y="855"/>
                </a:lnTo>
                <a:lnTo>
                  <a:pt x="581" y="856"/>
                </a:lnTo>
                <a:lnTo>
                  <a:pt x="583" y="857"/>
                </a:lnTo>
                <a:lnTo>
                  <a:pt x="584" y="858"/>
                </a:lnTo>
                <a:lnTo>
                  <a:pt x="585" y="858"/>
                </a:lnTo>
                <a:lnTo>
                  <a:pt x="586" y="859"/>
                </a:lnTo>
                <a:lnTo>
                  <a:pt x="587" y="860"/>
                </a:lnTo>
                <a:lnTo>
                  <a:pt x="589" y="861"/>
                </a:lnTo>
                <a:lnTo>
                  <a:pt x="590" y="862"/>
                </a:lnTo>
                <a:lnTo>
                  <a:pt x="591" y="862"/>
                </a:lnTo>
                <a:lnTo>
                  <a:pt x="592" y="863"/>
                </a:lnTo>
                <a:lnTo>
                  <a:pt x="594" y="864"/>
                </a:lnTo>
                <a:lnTo>
                  <a:pt x="595" y="865"/>
                </a:lnTo>
                <a:lnTo>
                  <a:pt x="596" y="866"/>
                </a:lnTo>
                <a:lnTo>
                  <a:pt x="597" y="866"/>
                </a:lnTo>
                <a:lnTo>
                  <a:pt x="598" y="867"/>
                </a:lnTo>
                <a:lnTo>
                  <a:pt x="600" y="868"/>
                </a:lnTo>
                <a:lnTo>
                  <a:pt x="601" y="869"/>
                </a:lnTo>
                <a:lnTo>
                  <a:pt x="602" y="869"/>
                </a:lnTo>
                <a:lnTo>
                  <a:pt x="603" y="870"/>
                </a:lnTo>
                <a:lnTo>
                  <a:pt x="605" y="871"/>
                </a:lnTo>
                <a:lnTo>
                  <a:pt x="618" y="846"/>
                </a:lnTo>
                <a:lnTo>
                  <a:pt x="617" y="846"/>
                </a:lnTo>
                <a:lnTo>
                  <a:pt x="616" y="845"/>
                </a:lnTo>
                <a:lnTo>
                  <a:pt x="615" y="845"/>
                </a:lnTo>
                <a:lnTo>
                  <a:pt x="614" y="844"/>
                </a:lnTo>
                <a:lnTo>
                  <a:pt x="613" y="843"/>
                </a:lnTo>
                <a:lnTo>
                  <a:pt x="612" y="843"/>
                </a:lnTo>
                <a:lnTo>
                  <a:pt x="611" y="842"/>
                </a:lnTo>
                <a:lnTo>
                  <a:pt x="610" y="841"/>
                </a:lnTo>
                <a:lnTo>
                  <a:pt x="609" y="841"/>
                </a:lnTo>
                <a:lnTo>
                  <a:pt x="607" y="840"/>
                </a:lnTo>
                <a:lnTo>
                  <a:pt x="606" y="839"/>
                </a:lnTo>
                <a:lnTo>
                  <a:pt x="605" y="838"/>
                </a:lnTo>
                <a:lnTo>
                  <a:pt x="604" y="838"/>
                </a:lnTo>
                <a:lnTo>
                  <a:pt x="603" y="837"/>
                </a:lnTo>
                <a:lnTo>
                  <a:pt x="602" y="836"/>
                </a:lnTo>
                <a:lnTo>
                  <a:pt x="601" y="836"/>
                </a:lnTo>
                <a:lnTo>
                  <a:pt x="600" y="835"/>
                </a:lnTo>
                <a:lnTo>
                  <a:pt x="599" y="834"/>
                </a:lnTo>
                <a:lnTo>
                  <a:pt x="598" y="833"/>
                </a:lnTo>
                <a:lnTo>
                  <a:pt x="597" y="832"/>
                </a:lnTo>
                <a:lnTo>
                  <a:pt x="596" y="832"/>
                </a:lnTo>
                <a:lnTo>
                  <a:pt x="580" y="855"/>
                </a:lnTo>
                <a:close/>
                <a:moveTo>
                  <a:pt x="659" y="893"/>
                </a:moveTo>
                <a:lnTo>
                  <a:pt x="659" y="893"/>
                </a:lnTo>
                <a:lnTo>
                  <a:pt x="661" y="894"/>
                </a:lnTo>
                <a:lnTo>
                  <a:pt x="662" y="894"/>
                </a:lnTo>
                <a:lnTo>
                  <a:pt x="664" y="895"/>
                </a:lnTo>
                <a:lnTo>
                  <a:pt x="665" y="895"/>
                </a:lnTo>
                <a:lnTo>
                  <a:pt x="666" y="895"/>
                </a:lnTo>
                <a:lnTo>
                  <a:pt x="668" y="896"/>
                </a:lnTo>
                <a:lnTo>
                  <a:pt x="669" y="896"/>
                </a:lnTo>
                <a:lnTo>
                  <a:pt x="671" y="896"/>
                </a:lnTo>
                <a:lnTo>
                  <a:pt x="672" y="897"/>
                </a:lnTo>
                <a:lnTo>
                  <a:pt x="674" y="897"/>
                </a:lnTo>
                <a:lnTo>
                  <a:pt x="675" y="897"/>
                </a:lnTo>
                <a:lnTo>
                  <a:pt x="677" y="898"/>
                </a:lnTo>
                <a:lnTo>
                  <a:pt x="678" y="898"/>
                </a:lnTo>
                <a:lnTo>
                  <a:pt x="680" y="898"/>
                </a:lnTo>
                <a:lnTo>
                  <a:pt x="681" y="898"/>
                </a:lnTo>
                <a:lnTo>
                  <a:pt x="683" y="899"/>
                </a:lnTo>
                <a:lnTo>
                  <a:pt x="684" y="899"/>
                </a:lnTo>
                <a:lnTo>
                  <a:pt x="686" y="899"/>
                </a:lnTo>
                <a:lnTo>
                  <a:pt x="687" y="899"/>
                </a:lnTo>
                <a:lnTo>
                  <a:pt x="688" y="899"/>
                </a:lnTo>
                <a:lnTo>
                  <a:pt x="692" y="872"/>
                </a:lnTo>
                <a:lnTo>
                  <a:pt x="690" y="872"/>
                </a:lnTo>
                <a:lnTo>
                  <a:pt x="689" y="871"/>
                </a:lnTo>
                <a:lnTo>
                  <a:pt x="688" y="871"/>
                </a:lnTo>
                <a:lnTo>
                  <a:pt x="686" y="871"/>
                </a:lnTo>
                <a:lnTo>
                  <a:pt x="685" y="871"/>
                </a:lnTo>
                <a:lnTo>
                  <a:pt x="684" y="871"/>
                </a:lnTo>
                <a:lnTo>
                  <a:pt x="682" y="870"/>
                </a:lnTo>
                <a:lnTo>
                  <a:pt x="681" y="870"/>
                </a:lnTo>
                <a:lnTo>
                  <a:pt x="680" y="870"/>
                </a:lnTo>
                <a:lnTo>
                  <a:pt x="678" y="869"/>
                </a:lnTo>
                <a:lnTo>
                  <a:pt x="677" y="869"/>
                </a:lnTo>
                <a:lnTo>
                  <a:pt x="676" y="869"/>
                </a:lnTo>
                <a:lnTo>
                  <a:pt x="674" y="869"/>
                </a:lnTo>
                <a:lnTo>
                  <a:pt x="673" y="868"/>
                </a:lnTo>
                <a:lnTo>
                  <a:pt x="672" y="868"/>
                </a:lnTo>
                <a:lnTo>
                  <a:pt x="670" y="868"/>
                </a:lnTo>
                <a:lnTo>
                  <a:pt x="669" y="867"/>
                </a:lnTo>
                <a:lnTo>
                  <a:pt x="668" y="867"/>
                </a:lnTo>
                <a:lnTo>
                  <a:pt x="667" y="867"/>
                </a:lnTo>
                <a:lnTo>
                  <a:pt x="666" y="867"/>
                </a:lnTo>
                <a:lnTo>
                  <a:pt x="659" y="893"/>
                </a:lnTo>
                <a:close/>
                <a:moveTo>
                  <a:pt x="747" y="901"/>
                </a:moveTo>
                <a:lnTo>
                  <a:pt x="747" y="901"/>
                </a:lnTo>
                <a:lnTo>
                  <a:pt x="749" y="901"/>
                </a:lnTo>
                <a:lnTo>
                  <a:pt x="750" y="901"/>
                </a:lnTo>
                <a:lnTo>
                  <a:pt x="752" y="901"/>
                </a:lnTo>
                <a:lnTo>
                  <a:pt x="754" y="900"/>
                </a:lnTo>
                <a:lnTo>
                  <a:pt x="755" y="900"/>
                </a:lnTo>
                <a:lnTo>
                  <a:pt x="757" y="900"/>
                </a:lnTo>
                <a:lnTo>
                  <a:pt x="758" y="900"/>
                </a:lnTo>
                <a:lnTo>
                  <a:pt x="760" y="900"/>
                </a:lnTo>
                <a:lnTo>
                  <a:pt x="761" y="899"/>
                </a:lnTo>
                <a:lnTo>
                  <a:pt x="763" y="899"/>
                </a:lnTo>
                <a:lnTo>
                  <a:pt x="764" y="899"/>
                </a:lnTo>
                <a:lnTo>
                  <a:pt x="766" y="899"/>
                </a:lnTo>
                <a:lnTo>
                  <a:pt x="767" y="898"/>
                </a:lnTo>
                <a:lnTo>
                  <a:pt x="769" y="898"/>
                </a:lnTo>
                <a:lnTo>
                  <a:pt x="770" y="898"/>
                </a:lnTo>
                <a:lnTo>
                  <a:pt x="772" y="898"/>
                </a:lnTo>
                <a:lnTo>
                  <a:pt x="773" y="897"/>
                </a:lnTo>
                <a:lnTo>
                  <a:pt x="775" y="897"/>
                </a:lnTo>
                <a:lnTo>
                  <a:pt x="776" y="897"/>
                </a:lnTo>
                <a:lnTo>
                  <a:pt x="770" y="870"/>
                </a:lnTo>
                <a:lnTo>
                  <a:pt x="770" y="869"/>
                </a:lnTo>
                <a:lnTo>
                  <a:pt x="769" y="870"/>
                </a:lnTo>
                <a:lnTo>
                  <a:pt x="767" y="870"/>
                </a:lnTo>
                <a:lnTo>
                  <a:pt x="766" y="870"/>
                </a:lnTo>
                <a:lnTo>
                  <a:pt x="765" y="871"/>
                </a:lnTo>
                <a:lnTo>
                  <a:pt x="764" y="871"/>
                </a:lnTo>
                <a:lnTo>
                  <a:pt x="762" y="871"/>
                </a:lnTo>
                <a:lnTo>
                  <a:pt x="761" y="871"/>
                </a:lnTo>
                <a:lnTo>
                  <a:pt x="759" y="871"/>
                </a:lnTo>
                <a:lnTo>
                  <a:pt x="758" y="872"/>
                </a:lnTo>
                <a:lnTo>
                  <a:pt x="757" y="872"/>
                </a:lnTo>
                <a:lnTo>
                  <a:pt x="756" y="872"/>
                </a:lnTo>
                <a:lnTo>
                  <a:pt x="754" y="872"/>
                </a:lnTo>
                <a:lnTo>
                  <a:pt x="753" y="872"/>
                </a:lnTo>
                <a:lnTo>
                  <a:pt x="752" y="873"/>
                </a:lnTo>
                <a:lnTo>
                  <a:pt x="750" y="873"/>
                </a:lnTo>
                <a:lnTo>
                  <a:pt x="749" y="873"/>
                </a:lnTo>
                <a:lnTo>
                  <a:pt x="747" y="873"/>
                </a:lnTo>
                <a:lnTo>
                  <a:pt x="746" y="873"/>
                </a:lnTo>
                <a:lnTo>
                  <a:pt x="745" y="873"/>
                </a:lnTo>
                <a:lnTo>
                  <a:pt x="744" y="873"/>
                </a:lnTo>
                <a:lnTo>
                  <a:pt x="747" y="901"/>
                </a:lnTo>
                <a:close/>
                <a:moveTo>
                  <a:pt x="832" y="877"/>
                </a:moveTo>
                <a:lnTo>
                  <a:pt x="832" y="877"/>
                </a:lnTo>
                <a:lnTo>
                  <a:pt x="833" y="876"/>
                </a:lnTo>
                <a:lnTo>
                  <a:pt x="835" y="876"/>
                </a:lnTo>
                <a:lnTo>
                  <a:pt x="836" y="875"/>
                </a:lnTo>
                <a:lnTo>
                  <a:pt x="837" y="874"/>
                </a:lnTo>
                <a:lnTo>
                  <a:pt x="838" y="874"/>
                </a:lnTo>
                <a:lnTo>
                  <a:pt x="840" y="873"/>
                </a:lnTo>
                <a:lnTo>
                  <a:pt x="841" y="872"/>
                </a:lnTo>
                <a:lnTo>
                  <a:pt x="842" y="872"/>
                </a:lnTo>
                <a:lnTo>
                  <a:pt x="844" y="871"/>
                </a:lnTo>
                <a:lnTo>
                  <a:pt x="845" y="870"/>
                </a:lnTo>
                <a:lnTo>
                  <a:pt x="846" y="869"/>
                </a:lnTo>
                <a:lnTo>
                  <a:pt x="847" y="869"/>
                </a:lnTo>
                <a:lnTo>
                  <a:pt x="849" y="868"/>
                </a:lnTo>
                <a:lnTo>
                  <a:pt x="850" y="867"/>
                </a:lnTo>
                <a:lnTo>
                  <a:pt x="851" y="866"/>
                </a:lnTo>
                <a:lnTo>
                  <a:pt x="852" y="866"/>
                </a:lnTo>
                <a:lnTo>
                  <a:pt x="854" y="865"/>
                </a:lnTo>
                <a:lnTo>
                  <a:pt x="855" y="864"/>
                </a:lnTo>
                <a:lnTo>
                  <a:pt x="856" y="863"/>
                </a:lnTo>
                <a:lnTo>
                  <a:pt x="857" y="862"/>
                </a:lnTo>
                <a:lnTo>
                  <a:pt x="842" y="839"/>
                </a:lnTo>
                <a:lnTo>
                  <a:pt x="841" y="840"/>
                </a:lnTo>
                <a:lnTo>
                  <a:pt x="840" y="841"/>
                </a:lnTo>
                <a:lnTo>
                  <a:pt x="839" y="841"/>
                </a:lnTo>
                <a:lnTo>
                  <a:pt x="838" y="842"/>
                </a:lnTo>
                <a:lnTo>
                  <a:pt x="837" y="843"/>
                </a:lnTo>
                <a:lnTo>
                  <a:pt x="835" y="843"/>
                </a:lnTo>
                <a:lnTo>
                  <a:pt x="834" y="844"/>
                </a:lnTo>
                <a:lnTo>
                  <a:pt x="833" y="845"/>
                </a:lnTo>
                <a:lnTo>
                  <a:pt x="832" y="845"/>
                </a:lnTo>
                <a:lnTo>
                  <a:pt x="831" y="846"/>
                </a:lnTo>
                <a:lnTo>
                  <a:pt x="830" y="847"/>
                </a:lnTo>
                <a:lnTo>
                  <a:pt x="829" y="847"/>
                </a:lnTo>
                <a:lnTo>
                  <a:pt x="828" y="848"/>
                </a:lnTo>
                <a:lnTo>
                  <a:pt x="826" y="848"/>
                </a:lnTo>
                <a:lnTo>
                  <a:pt x="825" y="849"/>
                </a:lnTo>
                <a:lnTo>
                  <a:pt x="824" y="850"/>
                </a:lnTo>
                <a:lnTo>
                  <a:pt x="823" y="850"/>
                </a:lnTo>
                <a:lnTo>
                  <a:pt x="822" y="851"/>
                </a:lnTo>
                <a:lnTo>
                  <a:pt x="821" y="852"/>
                </a:lnTo>
                <a:lnTo>
                  <a:pt x="819" y="852"/>
                </a:lnTo>
                <a:lnTo>
                  <a:pt x="832" y="877"/>
                </a:lnTo>
                <a:close/>
                <a:moveTo>
                  <a:pt x="902" y="824"/>
                </a:moveTo>
                <a:lnTo>
                  <a:pt x="902" y="824"/>
                </a:lnTo>
                <a:lnTo>
                  <a:pt x="903" y="824"/>
                </a:lnTo>
                <a:lnTo>
                  <a:pt x="904" y="823"/>
                </a:lnTo>
                <a:lnTo>
                  <a:pt x="905" y="822"/>
                </a:lnTo>
                <a:lnTo>
                  <a:pt x="905" y="821"/>
                </a:lnTo>
                <a:lnTo>
                  <a:pt x="907" y="820"/>
                </a:lnTo>
                <a:lnTo>
                  <a:pt x="907" y="818"/>
                </a:lnTo>
                <a:lnTo>
                  <a:pt x="908" y="817"/>
                </a:lnTo>
                <a:lnTo>
                  <a:pt x="909" y="816"/>
                </a:lnTo>
                <a:lnTo>
                  <a:pt x="910" y="815"/>
                </a:lnTo>
                <a:lnTo>
                  <a:pt x="911" y="814"/>
                </a:lnTo>
                <a:lnTo>
                  <a:pt x="912" y="813"/>
                </a:lnTo>
                <a:lnTo>
                  <a:pt x="913" y="812"/>
                </a:lnTo>
                <a:lnTo>
                  <a:pt x="914" y="811"/>
                </a:lnTo>
                <a:lnTo>
                  <a:pt x="915" y="809"/>
                </a:lnTo>
                <a:lnTo>
                  <a:pt x="916" y="808"/>
                </a:lnTo>
                <a:lnTo>
                  <a:pt x="917" y="807"/>
                </a:lnTo>
                <a:lnTo>
                  <a:pt x="918" y="806"/>
                </a:lnTo>
                <a:lnTo>
                  <a:pt x="918" y="805"/>
                </a:lnTo>
                <a:lnTo>
                  <a:pt x="919" y="804"/>
                </a:lnTo>
                <a:lnTo>
                  <a:pt x="920" y="803"/>
                </a:lnTo>
                <a:lnTo>
                  <a:pt x="921" y="801"/>
                </a:lnTo>
                <a:lnTo>
                  <a:pt x="898" y="785"/>
                </a:lnTo>
                <a:lnTo>
                  <a:pt x="898" y="786"/>
                </a:lnTo>
                <a:lnTo>
                  <a:pt x="897" y="787"/>
                </a:lnTo>
                <a:lnTo>
                  <a:pt x="896" y="788"/>
                </a:lnTo>
                <a:lnTo>
                  <a:pt x="895" y="789"/>
                </a:lnTo>
                <a:lnTo>
                  <a:pt x="895" y="790"/>
                </a:lnTo>
                <a:lnTo>
                  <a:pt x="894" y="791"/>
                </a:lnTo>
                <a:lnTo>
                  <a:pt x="893" y="792"/>
                </a:lnTo>
                <a:lnTo>
                  <a:pt x="892" y="793"/>
                </a:lnTo>
                <a:lnTo>
                  <a:pt x="891" y="794"/>
                </a:lnTo>
                <a:lnTo>
                  <a:pt x="891" y="795"/>
                </a:lnTo>
                <a:lnTo>
                  <a:pt x="890" y="796"/>
                </a:lnTo>
                <a:lnTo>
                  <a:pt x="889" y="797"/>
                </a:lnTo>
                <a:lnTo>
                  <a:pt x="888" y="798"/>
                </a:lnTo>
                <a:lnTo>
                  <a:pt x="887" y="799"/>
                </a:lnTo>
                <a:lnTo>
                  <a:pt x="886" y="800"/>
                </a:lnTo>
                <a:lnTo>
                  <a:pt x="886" y="801"/>
                </a:lnTo>
                <a:lnTo>
                  <a:pt x="885" y="802"/>
                </a:lnTo>
                <a:lnTo>
                  <a:pt x="884" y="803"/>
                </a:lnTo>
                <a:lnTo>
                  <a:pt x="883" y="804"/>
                </a:lnTo>
                <a:lnTo>
                  <a:pt x="882" y="805"/>
                </a:lnTo>
                <a:lnTo>
                  <a:pt x="902" y="824"/>
                </a:lnTo>
                <a:close/>
                <a:moveTo>
                  <a:pt x="949" y="750"/>
                </a:moveTo>
                <a:lnTo>
                  <a:pt x="949" y="750"/>
                </a:lnTo>
                <a:lnTo>
                  <a:pt x="950" y="749"/>
                </a:lnTo>
                <a:lnTo>
                  <a:pt x="950" y="747"/>
                </a:lnTo>
                <a:lnTo>
                  <a:pt x="951" y="746"/>
                </a:lnTo>
                <a:lnTo>
                  <a:pt x="951" y="745"/>
                </a:lnTo>
                <a:lnTo>
                  <a:pt x="952" y="743"/>
                </a:lnTo>
                <a:lnTo>
                  <a:pt x="952" y="742"/>
                </a:lnTo>
                <a:lnTo>
                  <a:pt x="953" y="740"/>
                </a:lnTo>
                <a:lnTo>
                  <a:pt x="953" y="739"/>
                </a:lnTo>
                <a:lnTo>
                  <a:pt x="954" y="738"/>
                </a:lnTo>
                <a:lnTo>
                  <a:pt x="954" y="736"/>
                </a:lnTo>
                <a:lnTo>
                  <a:pt x="955" y="735"/>
                </a:lnTo>
                <a:lnTo>
                  <a:pt x="955" y="733"/>
                </a:lnTo>
                <a:lnTo>
                  <a:pt x="956" y="732"/>
                </a:lnTo>
                <a:lnTo>
                  <a:pt x="956" y="730"/>
                </a:lnTo>
                <a:lnTo>
                  <a:pt x="957" y="729"/>
                </a:lnTo>
                <a:lnTo>
                  <a:pt x="957" y="728"/>
                </a:lnTo>
                <a:lnTo>
                  <a:pt x="957" y="726"/>
                </a:lnTo>
                <a:lnTo>
                  <a:pt x="958" y="725"/>
                </a:lnTo>
                <a:lnTo>
                  <a:pt x="958" y="723"/>
                </a:lnTo>
                <a:lnTo>
                  <a:pt x="959" y="722"/>
                </a:lnTo>
                <a:lnTo>
                  <a:pt x="932" y="715"/>
                </a:lnTo>
                <a:lnTo>
                  <a:pt x="931" y="716"/>
                </a:lnTo>
                <a:lnTo>
                  <a:pt x="931" y="717"/>
                </a:lnTo>
                <a:lnTo>
                  <a:pt x="931" y="719"/>
                </a:lnTo>
                <a:lnTo>
                  <a:pt x="930" y="720"/>
                </a:lnTo>
                <a:lnTo>
                  <a:pt x="930" y="721"/>
                </a:lnTo>
                <a:lnTo>
                  <a:pt x="929" y="722"/>
                </a:lnTo>
                <a:lnTo>
                  <a:pt x="929" y="724"/>
                </a:lnTo>
                <a:lnTo>
                  <a:pt x="929" y="725"/>
                </a:lnTo>
                <a:lnTo>
                  <a:pt x="928" y="726"/>
                </a:lnTo>
                <a:lnTo>
                  <a:pt x="928" y="727"/>
                </a:lnTo>
                <a:lnTo>
                  <a:pt x="927" y="729"/>
                </a:lnTo>
                <a:lnTo>
                  <a:pt x="927" y="730"/>
                </a:lnTo>
                <a:lnTo>
                  <a:pt x="927" y="731"/>
                </a:lnTo>
                <a:lnTo>
                  <a:pt x="926" y="732"/>
                </a:lnTo>
                <a:lnTo>
                  <a:pt x="926" y="734"/>
                </a:lnTo>
                <a:lnTo>
                  <a:pt x="925" y="735"/>
                </a:lnTo>
                <a:lnTo>
                  <a:pt x="925" y="736"/>
                </a:lnTo>
                <a:lnTo>
                  <a:pt x="924" y="737"/>
                </a:lnTo>
                <a:lnTo>
                  <a:pt x="924" y="738"/>
                </a:lnTo>
                <a:lnTo>
                  <a:pt x="923" y="739"/>
                </a:lnTo>
                <a:lnTo>
                  <a:pt x="949" y="750"/>
                </a:lnTo>
                <a:close/>
                <a:moveTo>
                  <a:pt x="966" y="663"/>
                </a:moveTo>
                <a:lnTo>
                  <a:pt x="966" y="663"/>
                </a:lnTo>
                <a:lnTo>
                  <a:pt x="967" y="661"/>
                </a:lnTo>
                <a:lnTo>
                  <a:pt x="967" y="660"/>
                </a:lnTo>
                <a:lnTo>
                  <a:pt x="967" y="658"/>
                </a:lnTo>
                <a:lnTo>
                  <a:pt x="966" y="657"/>
                </a:lnTo>
                <a:lnTo>
                  <a:pt x="966" y="655"/>
                </a:lnTo>
                <a:lnTo>
                  <a:pt x="966" y="654"/>
                </a:lnTo>
                <a:lnTo>
                  <a:pt x="966" y="652"/>
                </a:lnTo>
                <a:lnTo>
                  <a:pt x="966" y="650"/>
                </a:lnTo>
                <a:lnTo>
                  <a:pt x="966" y="649"/>
                </a:lnTo>
                <a:lnTo>
                  <a:pt x="966" y="647"/>
                </a:lnTo>
                <a:lnTo>
                  <a:pt x="966" y="646"/>
                </a:lnTo>
                <a:lnTo>
                  <a:pt x="966" y="644"/>
                </a:lnTo>
                <a:lnTo>
                  <a:pt x="966" y="643"/>
                </a:lnTo>
                <a:lnTo>
                  <a:pt x="966" y="641"/>
                </a:lnTo>
                <a:lnTo>
                  <a:pt x="966" y="640"/>
                </a:lnTo>
                <a:lnTo>
                  <a:pt x="966" y="638"/>
                </a:lnTo>
                <a:lnTo>
                  <a:pt x="966" y="637"/>
                </a:lnTo>
                <a:lnTo>
                  <a:pt x="965" y="635"/>
                </a:lnTo>
                <a:lnTo>
                  <a:pt x="965" y="634"/>
                </a:lnTo>
                <a:lnTo>
                  <a:pt x="937" y="637"/>
                </a:lnTo>
                <a:lnTo>
                  <a:pt x="938" y="638"/>
                </a:lnTo>
                <a:lnTo>
                  <a:pt x="938" y="639"/>
                </a:lnTo>
                <a:lnTo>
                  <a:pt x="938" y="641"/>
                </a:lnTo>
                <a:lnTo>
                  <a:pt x="938" y="642"/>
                </a:lnTo>
                <a:lnTo>
                  <a:pt x="938" y="643"/>
                </a:lnTo>
                <a:lnTo>
                  <a:pt x="938" y="645"/>
                </a:lnTo>
                <a:lnTo>
                  <a:pt x="938" y="646"/>
                </a:lnTo>
                <a:lnTo>
                  <a:pt x="938" y="647"/>
                </a:lnTo>
                <a:lnTo>
                  <a:pt x="938" y="649"/>
                </a:lnTo>
                <a:lnTo>
                  <a:pt x="938" y="650"/>
                </a:lnTo>
                <a:lnTo>
                  <a:pt x="939" y="652"/>
                </a:lnTo>
                <a:lnTo>
                  <a:pt x="939" y="653"/>
                </a:lnTo>
                <a:lnTo>
                  <a:pt x="939" y="654"/>
                </a:lnTo>
                <a:lnTo>
                  <a:pt x="939" y="656"/>
                </a:lnTo>
                <a:lnTo>
                  <a:pt x="939" y="657"/>
                </a:lnTo>
                <a:lnTo>
                  <a:pt x="939" y="658"/>
                </a:lnTo>
                <a:lnTo>
                  <a:pt x="939" y="660"/>
                </a:lnTo>
                <a:lnTo>
                  <a:pt x="939" y="661"/>
                </a:lnTo>
                <a:lnTo>
                  <a:pt x="939" y="663"/>
                </a:lnTo>
                <a:lnTo>
                  <a:pt x="966" y="663"/>
                </a:lnTo>
                <a:close/>
                <a:moveTo>
                  <a:pt x="952" y="576"/>
                </a:moveTo>
                <a:lnTo>
                  <a:pt x="952" y="576"/>
                </a:lnTo>
                <a:lnTo>
                  <a:pt x="951" y="575"/>
                </a:lnTo>
                <a:lnTo>
                  <a:pt x="951" y="574"/>
                </a:lnTo>
                <a:lnTo>
                  <a:pt x="950" y="572"/>
                </a:lnTo>
                <a:lnTo>
                  <a:pt x="950" y="571"/>
                </a:lnTo>
                <a:lnTo>
                  <a:pt x="949" y="570"/>
                </a:lnTo>
                <a:lnTo>
                  <a:pt x="949" y="568"/>
                </a:lnTo>
                <a:lnTo>
                  <a:pt x="948" y="567"/>
                </a:lnTo>
                <a:lnTo>
                  <a:pt x="947" y="565"/>
                </a:lnTo>
                <a:lnTo>
                  <a:pt x="947" y="564"/>
                </a:lnTo>
                <a:lnTo>
                  <a:pt x="946" y="563"/>
                </a:lnTo>
                <a:lnTo>
                  <a:pt x="946" y="561"/>
                </a:lnTo>
                <a:lnTo>
                  <a:pt x="945" y="560"/>
                </a:lnTo>
                <a:lnTo>
                  <a:pt x="945" y="559"/>
                </a:lnTo>
                <a:lnTo>
                  <a:pt x="944" y="557"/>
                </a:lnTo>
                <a:lnTo>
                  <a:pt x="943" y="556"/>
                </a:lnTo>
                <a:lnTo>
                  <a:pt x="943" y="555"/>
                </a:lnTo>
                <a:lnTo>
                  <a:pt x="942" y="553"/>
                </a:lnTo>
                <a:lnTo>
                  <a:pt x="941" y="552"/>
                </a:lnTo>
                <a:lnTo>
                  <a:pt x="941" y="551"/>
                </a:lnTo>
                <a:lnTo>
                  <a:pt x="940" y="550"/>
                </a:lnTo>
                <a:lnTo>
                  <a:pt x="940" y="549"/>
                </a:lnTo>
                <a:lnTo>
                  <a:pt x="915" y="562"/>
                </a:lnTo>
                <a:lnTo>
                  <a:pt x="916" y="563"/>
                </a:lnTo>
                <a:lnTo>
                  <a:pt x="916" y="564"/>
                </a:lnTo>
                <a:lnTo>
                  <a:pt x="917" y="566"/>
                </a:lnTo>
                <a:lnTo>
                  <a:pt x="918" y="567"/>
                </a:lnTo>
                <a:lnTo>
                  <a:pt x="918" y="568"/>
                </a:lnTo>
                <a:lnTo>
                  <a:pt x="919" y="569"/>
                </a:lnTo>
                <a:lnTo>
                  <a:pt x="919" y="570"/>
                </a:lnTo>
                <a:lnTo>
                  <a:pt x="920" y="572"/>
                </a:lnTo>
                <a:lnTo>
                  <a:pt x="920" y="573"/>
                </a:lnTo>
                <a:lnTo>
                  <a:pt x="921" y="574"/>
                </a:lnTo>
                <a:lnTo>
                  <a:pt x="921" y="575"/>
                </a:lnTo>
                <a:lnTo>
                  <a:pt x="922" y="576"/>
                </a:lnTo>
                <a:lnTo>
                  <a:pt x="922" y="578"/>
                </a:lnTo>
                <a:lnTo>
                  <a:pt x="923" y="579"/>
                </a:lnTo>
                <a:lnTo>
                  <a:pt x="923" y="580"/>
                </a:lnTo>
                <a:lnTo>
                  <a:pt x="924" y="581"/>
                </a:lnTo>
                <a:lnTo>
                  <a:pt x="924" y="582"/>
                </a:lnTo>
                <a:lnTo>
                  <a:pt x="925" y="584"/>
                </a:lnTo>
                <a:lnTo>
                  <a:pt x="925" y="585"/>
                </a:lnTo>
                <a:lnTo>
                  <a:pt x="926" y="586"/>
                </a:lnTo>
                <a:lnTo>
                  <a:pt x="952" y="576"/>
                </a:lnTo>
                <a:close/>
                <a:moveTo>
                  <a:pt x="907" y="500"/>
                </a:moveTo>
                <a:lnTo>
                  <a:pt x="907" y="500"/>
                </a:lnTo>
                <a:lnTo>
                  <a:pt x="905" y="499"/>
                </a:lnTo>
                <a:lnTo>
                  <a:pt x="905" y="498"/>
                </a:lnTo>
                <a:lnTo>
                  <a:pt x="904" y="497"/>
                </a:lnTo>
                <a:lnTo>
                  <a:pt x="903" y="496"/>
                </a:lnTo>
                <a:lnTo>
                  <a:pt x="902" y="495"/>
                </a:lnTo>
                <a:lnTo>
                  <a:pt x="901" y="494"/>
                </a:lnTo>
                <a:lnTo>
                  <a:pt x="900" y="493"/>
                </a:lnTo>
                <a:lnTo>
                  <a:pt x="899" y="492"/>
                </a:lnTo>
                <a:lnTo>
                  <a:pt x="898" y="490"/>
                </a:lnTo>
                <a:lnTo>
                  <a:pt x="897" y="489"/>
                </a:lnTo>
                <a:lnTo>
                  <a:pt x="896" y="488"/>
                </a:lnTo>
                <a:lnTo>
                  <a:pt x="895" y="487"/>
                </a:lnTo>
                <a:lnTo>
                  <a:pt x="894" y="486"/>
                </a:lnTo>
                <a:lnTo>
                  <a:pt x="892" y="485"/>
                </a:lnTo>
                <a:lnTo>
                  <a:pt x="891" y="484"/>
                </a:lnTo>
                <a:lnTo>
                  <a:pt x="890" y="483"/>
                </a:lnTo>
                <a:lnTo>
                  <a:pt x="889" y="482"/>
                </a:lnTo>
                <a:lnTo>
                  <a:pt x="888" y="481"/>
                </a:lnTo>
                <a:lnTo>
                  <a:pt x="887" y="480"/>
                </a:lnTo>
                <a:lnTo>
                  <a:pt x="886" y="479"/>
                </a:lnTo>
                <a:lnTo>
                  <a:pt x="867" y="500"/>
                </a:lnTo>
                <a:lnTo>
                  <a:pt x="868" y="501"/>
                </a:lnTo>
                <a:lnTo>
                  <a:pt x="869" y="502"/>
                </a:lnTo>
                <a:lnTo>
                  <a:pt x="870" y="503"/>
                </a:lnTo>
                <a:lnTo>
                  <a:pt x="871" y="504"/>
                </a:lnTo>
                <a:lnTo>
                  <a:pt x="872" y="505"/>
                </a:lnTo>
                <a:lnTo>
                  <a:pt x="873" y="505"/>
                </a:lnTo>
                <a:lnTo>
                  <a:pt x="874" y="506"/>
                </a:lnTo>
                <a:lnTo>
                  <a:pt x="875" y="507"/>
                </a:lnTo>
                <a:lnTo>
                  <a:pt x="876" y="508"/>
                </a:lnTo>
                <a:lnTo>
                  <a:pt x="877" y="509"/>
                </a:lnTo>
                <a:lnTo>
                  <a:pt x="878" y="510"/>
                </a:lnTo>
                <a:lnTo>
                  <a:pt x="879" y="511"/>
                </a:lnTo>
                <a:lnTo>
                  <a:pt x="879" y="512"/>
                </a:lnTo>
                <a:lnTo>
                  <a:pt x="880" y="513"/>
                </a:lnTo>
                <a:lnTo>
                  <a:pt x="881" y="514"/>
                </a:lnTo>
                <a:lnTo>
                  <a:pt x="882" y="515"/>
                </a:lnTo>
                <a:lnTo>
                  <a:pt x="883" y="516"/>
                </a:lnTo>
                <a:lnTo>
                  <a:pt x="884" y="517"/>
                </a:lnTo>
                <a:lnTo>
                  <a:pt x="885" y="518"/>
                </a:lnTo>
                <a:lnTo>
                  <a:pt x="886" y="518"/>
                </a:lnTo>
                <a:lnTo>
                  <a:pt x="886" y="519"/>
                </a:lnTo>
                <a:lnTo>
                  <a:pt x="907" y="500"/>
                </a:lnTo>
                <a:close/>
                <a:moveTo>
                  <a:pt x="838" y="446"/>
                </a:moveTo>
                <a:lnTo>
                  <a:pt x="838" y="446"/>
                </a:lnTo>
                <a:lnTo>
                  <a:pt x="837" y="445"/>
                </a:lnTo>
                <a:lnTo>
                  <a:pt x="836" y="445"/>
                </a:lnTo>
                <a:lnTo>
                  <a:pt x="835" y="444"/>
                </a:lnTo>
                <a:lnTo>
                  <a:pt x="833" y="443"/>
                </a:lnTo>
                <a:lnTo>
                  <a:pt x="832" y="443"/>
                </a:lnTo>
                <a:lnTo>
                  <a:pt x="831" y="442"/>
                </a:lnTo>
                <a:lnTo>
                  <a:pt x="829" y="441"/>
                </a:lnTo>
                <a:lnTo>
                  <a:pt x="828" y="441"/>
                </a:lnTo>
                <a:lnTo>
                  <a:pt x="827" y="440"/>
                </a:lnTo>
                <a:lnTo>
                  <a:pt x="825" y="439"/>
                </a:lnTo>
                <a:lnTo>
                  <a:pt x="824" y="439"/>
                </a:lnTo>
                <a:lnTo>
                  <a:pt x="823" y="438"/>
                </a:lnTo>
                <a:lnTo>
                  <a:pt x="821" y="438"/>
                </a:lnTo>
                <a:lnTo>
                  <a:pt x="820" y="437"/>
                </a:lnTo>
                <a:lnTo>
                  <a:pt x="819" y="436"/>
                </a:lnTo>
                <a:lnTo>
                  <a:pt x="817" y="436"/>
                </a:lnTo>
                <a:lnTo>
                  <a:pt x="816" y="435"/>
                </a:lnTo>
                <a:lnTo>
                  <a:pt x="814" y="435"/>
                </a:lnTo>
                <a:lnTo>
                  <a:pt x="813" y="434"/>
                </a:lnTo>
                <a:lnTo>
                  <a:pt x="812" y="434"/>
                </a:lnTo>
                <a:lnTo>
                  <a:pt x="811" y="433"/>
                </a:lnTo>
                <a:lnTo>
                  <a:pt x="801" y="459"/>
                </a:lnTo>
                <a:lnTo>
                  <a:pt x="802" y="460"/>
                </a:lnTo>
                <a:lnTo>
                  <a:pt x="803" y="460"/>
                </a:lnTo>
                <a:lnTo>
                  <a:pt x="804" y="461"/>
                </a:lnTo>
                <a:lnTo>
                  <a:pt x="805" y="461"/>
                </a:lnTo>
                <a:lnTo>
                  <a:pt x="806" y="462"/>
                </a:lnTo>
                <a:lnTo>
                  <a:pt x="808" y="462"/>
                </a:lnTo>
                <a:lnTo>
                  <a:pt x="809" y="463"/>
                </a:lnTo>
                <a:lnTo>
                  <a:pt x="810" y="463"/>
                </a:lnTo>
                <a:lnTo>
                  <a:pt x="811" y="464"/>
                </a:lnTo>
                <a:lnTo>
                  <a:pt x="812" y="464"/>
                </a:lnTo>
                <a:lnTo>
                  <a:pt x="814" y="465"/>
                </a:lnTo>
                <a:lnTo>
                  <a:pt x="815" y="465"/>
                </a:lnTo>
                <a:lnTo>
                  <a:pt x="816" y="466"/>
                </a:lnTo>
                <a:lnTo>
                  <a:pt x="817" y="466"/>
                </a:lnTo>
                <a:lnTo>
                  <a:pt x="818" y="467"/>
                </a:lnTo>
                <a:lnTo>
                  <a:pt x="819" y="468"/>
                </a:lnTo>
                <a:lnTo>
                  <a:pt x="821" y="468"/>
                </a:lnTo>
                <a:lnTo>
                  <a:pt x="822" y="469"/>
                </a:lnTo>
                <a:lnTo>
                  <a:pt x="823" y="469"/>
                </a:lnTo>
                <a:lnTo>
                  <a:pt x="824" y="470"/>
                </a:lnTo>
                <a:lnTo>
                  <a:pt x="825" y="470"/>
                </a:lnTo>
                <a:lnTo>
                  <a:pt x="838" y="446"/>
                </a:lnTo>
                <a:close/>
                <a:moveTo>
                  <a:pt x="724" y="365"/>
                </a:moveTo>
                <a:lnTo>
                  <a:pt x="724" y="365"/>
                </a:lnTo>
                <a:cubicBezTo>
                  <a:pt x="562" y="365"/>
                  <a:pt x="430" y="497"/>
                  <a:pt x="430" y="660"/>
                </a:cubicBezTo>
                <a:cubicBezTo>
                  <a:pt x="430" y="822"/>
                  <a:pt x="562" y="954"/>
                  <a:pt x="724" y="954"/>
                </a:cubicBezTo>
                <a:cubicBezTo>
                  <a:pt x="887" y="954"/>
                  <a:pt x="1019" y="822"/>
                  <a:pt x="1019" y="660"/>
                </a:cubicBezTo>
                <a:cubicBezTo>
                  <a:pt x="1019" y="497"/>
                  <a:pt x="887" y="365"/>
                  <a:pt x="724" y="365"/>
                </a:cubicBezTo>
                <a:close/>
                <a:moveTo>
                  <a:pt x="48" y="243"/>
                </a:moveTo>
                <a:lnTo>
                  <a:pt x="48" y="243"/>
                </a:lnTo>
                <a:cubicBezTo>
                  <a:pt x="105" y="237"/>
                  <a:pt x="162" y="234"/>
                  <a:pt x="219" y="233"/>
                </a:cubicBezTo>
                <a:cubicBezTo>
                  <a:pt x="181" y="230"/>
                  <a:pt x="142" y="227"/>
                  <a:pt x="103" y="223"/>
                </a:cubicBezTo>
                <a:cubicBezTo>
                  <a:pt x="78" y="220"/>
                  <a:pt x="56" y="202"/>
                  <a:pt x="56" y="176"/>
                </a:cubicBezTo>
                <a:cubicBezTo>
                  <a:pt x="56" y="138"/>
                  <a:pt x="56" y="100"/>
                  <a:pt x="56" y="62"/>
                </a:cubicBezTo>
                <a:cubicBezTo>
                  <a:pt x="56" y="36"/>
                  <a:pt x="78" y="17"/>
                  <a:pt x="103" y="15"/>
                </a:cubicBezTo>
                <a:cubicBezTo>
                  <a:pt x="258" y="0"/>
                  <a:pt x="413" y="1"/>
                  <a:pt x="567" y="15"/>
                </a:cubicBezTo>
                <a:cubicBezTo>
                  <a:pt x="593" y="17"/>
                  <a:pt x="614" y="36"/>
                  <a:pt x="614" y="62"/>
                </a:cubicBezTo>
                <a:cubicBezTo>
                  <a:pt x="614" y="100"/>
                  <a:pt x="614" y="138"/>
                  <a:pt x="614" y="176"/>
                </a:cubicBezTo>
                <a:cubicBezTo>
                  <a:pt x="614" y="202"/>
                  <a:pt x="593" y="220"/>
                  <a:pt x="567" y="223"/>
                </a:cubicBezTo>
                <a:cubicBezTo>
                  <a:pt x="511" y="229"/>
                  <a:pt x="455" y="233"/>
                  <a:pt x="399" y="235"/>
                </a:cubicBezTo>
                <a:cubicBezTo>
                  <a:pt x="437" y="237"/>
                  <a:pt x="474" y="239"/>
                  <a:pt x="512" y="243"/>
                </a:cubicBezTo>
                <a:cubicBezTo>
                  <a:pt x="537" y="245"/>
                  <a:pt x="559" y="264"/>
                  <a:pt x="559" y="290"/>
                </a:cubicBezTo>
                <a:lnTo>
                  <a:pt x="559" y="345"/>
                </a:lnTo>
                <a:cubicBezTo>
                  <a:pt x="527" y="362"/>
                  <a:pt x="498" y="384"/>
                  <a:pt x="473" y="409"/>
                </a:cubicBezTo>
                <a:cubicBezTo>
                  <a:pt x="458" y="424"/>
                  <a:pt x="444" y="441"/>
                  <a:pt x="432" y="458"/>
                </a:cubicBezTo>
                <a:cubicBezTo>
                  <a:pt x="304" y="468"/>
                  <a:pt x="176" y="465"/>
                  <a:pt x="48" y="451"/>
                </a:cubicBezTo>
                <a:cubicBezTo>
                  <a:pt x="22" y="448"/>
                  <a:pt x="0" y="430"/>
                  <a:pt x="0" y="404"/>
                </a:cubicBezTo>
                <a:cubicBezTo>
                  <a:pt x="0" y="366"/>
                  <a:pt x="0" y="328"/>
                  <a:pt x="0" y="290"/>
                </a:cubicBezTo>
                <a:cubicBezTo>
                  <a:pt x="0" y="264"/>
                  <a:pt x="22" y="245"/>
                  <a:pt x="48" y="2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0" name="TextBox 48"/>
          <p:cNvSpPr txBox="1">
            <a:spLocks noChangeArrowheads="1"/>
          </p:cNvSpPr>
          <p:nvPr/>
        </p:nvSpPr>
        <p:spPr bwMode="auto">
          <a:xfrm>
            <a:off x="1100783" y="3976365"/>
            <a:ext cx="21255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740" b="1" dirty="0" smtClean="0">
                <a:solidFill>
                  <a:schemeClr val="accent1"/>
                </a:solidFill>
                <a:latin typeface="微软雅黑" panose="020B0503020204020204" pitchFamily="34" charset="-122"/>
                <a:ea typeface="微软雅黑" panose="020B0503020204020204" pitchFamily="34" charset="-122"/>
              </a:rPr>
              <a:t>社会救助</a:t>
            </a:r>
            <a:endParaRPr lang="zh-CN" altLang="en-US" sz="2740" b="1" dirty="0" smtClean="0">
              <a:solidFill>
                <a:schemeClr val="accent1"/>
              </a:solidFill>
              <a:latin typeface="微软雅黑" panose="020B0503020204020204" pitchFamily="34" charset="-122"/>
              <a:ea typeface="微软雅黑" panose="020B0503020204020204" pitchFamily="34" charset="-122"/>
            </a:endParaRPr>
          </a:p>
        </p:txBody>
      </p:sp>
      <p:sp>
        <p:nvSpPr>
          <p:cNvPr id="8211" name="TextBox 49"/>
          <p:cNvSpPr txBox="1">
            <a:spLocks noChangeArrowheads="1"/>
          </p:cNvSpPr>
          <p:nvPr/>
        </p:nvSpPr>
        <p:spPr bwMode="auto">
          <a:xfrm>
            <a:off x="3693071" y="3976365"/>
            <a:ext cx="2125552" cy="51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740" b="1" dirty="0" smtClean="0">
                <a:solidFill>
                  <a:schemeClr val="accent1"/>
                </a:solidFill>
                <a:latin typeface="微软雅黑" panose="020B0503020204020204" pitchFamily="34" charset="-122"/>
                <a:ea typeface="微软雅黑" panose="020B0503020204020204" pitchFamily="34" charset="-122"/>
              </a:rPr>
              <a:t>城乡低保</a:t>
            </a:r>
            <a:endParaRPr lang="zh-CN" altLang="en-US" sz="2740" b="1" dirty="0">
              <a:solidFill>
                <a:schemeClr val="accent1"/>
              </a:solidFill>
              <a:latin typeface="微软雅黑" panose="020B0503020204020204" pitchFamily="34" charset="-122"/>
              <a:ea typeface="微软雅黑" panose="020B0503020204020204" pitchFamily="34" charset="-122"/>
            </a:endParaRPr>
          </a:p>
        </p:txBody>
      </p:sp>
      <p:sp>
        <p:nvSpPr>
          <p:cNvPr id="8212" name="TextBox 50"/>
          <p:cNvSpPr txBox="1">
            <a:spLocks noChangeArrowheads="1"/>
          </p:cNvSpPr>
          <p:nvPr/>
        </p:nvSpPr>
        <p:spPr bwMode="auto">
          <a:xfrm>
            <a:off x="6285359" y="3904357"/>
            <a:ext cx="2125552" cy="51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740" b="1" dirty="0" smtClean="0">
                <a:solidFill>
                  <a:schemeClr val="accent1"/>
                </a:solidFill>
                <a:latin typeface="微软雅黑" panose="020B0503020204020204" pitchFamily="34" charset="-122"/>
                <a:ea typeface="微软雅黑" panose="020B0503020204020204" pitchFamily="34" charset="-122"/>
              </a:rPr>
              <a:t>扶贫保障</a:t>
            </a:r>
            <a:endParaRPr lang="zh-CN" altLang="en-US" sz="2740" b="1" dirty="0">
              <a:solidFill>
                <a:schemeClr val="accent1"/>
              </a:solidFill>
              <a:latin typeface="微软雅黑" panose="020B0503020204020204" pitchFamily="34" charset="-122"/>
              <a:ea typeface="微软雅黑" panose="020B0503020204020204" pitchFamily="34" charset="-122"/>
            </a:endParaRPr>
          </a:p>
        </p:txBody>
      </p:sp>
      <p:sp>
        <p:nvSpPr>
          <p:cNvPr id="8214" name="TextBox 53"/>
          <p:cNvSpPr txBox="1">
            <a:spLocks noChangeArrowheads="1"/>
          </p:cNvSpPr>
          <p:nvPr/>
        </p:nvSpPr>
        <p:spPr bwMode="auto">
          <a:xfrm>
            <a:off x="8805639" y="3904357"/>
            <a:ext cx="2123878" cy="51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740" b="1" dirty="0" smtClean="0">
                <a:solidFill>
                  <a:schemeClr val="accent1"/>
                </a:solidFill>
                <a:latin typeface="微软雅黑" panose="020B0503020204020204" pitchFamily="34" charset="-122"/>
                <a:ea typeface="微软雅黑" panose="020B0503020204020204" pitchFamily="34" charset="-122"/>
              </a:rPr>
              <a:t>注意事项</a:t>
            </a:r>
            <a:endParaRPr lang="zh-CN" altLang="en-US" sz="274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0"/>
          <p:cNvSpPr txBox="1">
            <a:spLocks noChangeArrowheads="1"/>
          </p:cNvSpPr>
          <p:nvPr/>
        </p:nvSpPr>
        <p:spPr bwMode="auto">
          <a:xfrm>
            <a:off x="4460312" y="3005439"/>
            <a:ext cx="7225647" cy="281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r>
              <a:rPr lang="zh-CN" altLang="zh-CN" sz="6000" b="1" dirty="0" smtClean="0">
                <a:solidFill>
                  <a:srgbClr val="FF0000"/>
                </a:solidFill>
                <a:latin typeface="楷体" panose="02010609060101010101" pitchFamily="49" charset="-122"/>
                <a:ea typeface="楷体" panose="02010609060101010101" pitchFamily="49" charset="-122"/>
              </a:rPr>
              <a:t>农村低保制度与</a:t>
            </a:r>
            <a:r>
              <a:rPr lang="zh-CN" altLang="en-US" sz="6000" b="1" dirty="0" smtClean="0">
                <a:solidFill>
                  <a:srgbClr val="FF0000"/>
                </a:solidFill>
                <a:latin typeface="楷体" panose="02010609060101010101" pitchFamily="49" charset="-122"/>
                <a:ea typeface="楷体" panose="02010609060101010101" pitchFamily="49" charset="-122"/>
              </a:rPr>
              <a:t>乡村振兴</a:t>
            </a:r>
            <a:r>
              <a:rPr lang="zh-CN" altLang="zh-CN" sz="6000" b="1" dirty="0" smtClean="0">
                <a:solidFill>
                  <a:srgbClr val="FF0000"/>
                </a:solidFill>
                <a:latin typeface="楷体" panose="02010609060101010101" pitchFamily="49" charset="-122"/>
                <a:ea typeface="楷体" panose="02010609060101010101" pitchFamily="49" charset="-122"/>
              </a:rPr>
              <a:t>有效衔接</a:t>
            </a:r>
            <a:endParaRPr lang="zh-CN" altLang="zh-CN" sz="6000" b="1" dirty="0" smtClean="0">
              <a:solidFill>
                <a:srgbClr val="FF0000"/>
              </a:solidFill>
              <a:latin typeface="楷体" panose="02010609060101010101" pitchFamily="49" charset="-122"/>
              <a:ea typeface="楷体" panose="02010609060101010101" pitchFamily="49" charset="-122"/>
            </a:endParaRPr>
          </a:p>
          <a:p>
            <a:pPr eaLnBrk="1" hangingPunct="1"/>
            <a:endParaRPr lang="zh-CN" altLang="en-US" sz="5695" b="1" dirty="0">
              <a:solidFill>
                <a:srgbClr val="C00000"/>
              </a:solidFill>
              <a:latin typeface="微软雅黑" panose="020B0503020204020204" pitchFamily="34" charset="-122"/>
              <a:ea typeface="微软雅黑" panose="020B0503020204020204" pitchFamily="34" charset="-122"/>
            </a:endParaRPr>
          </a:p>
        </p:txBody>
      </p:sp>
      <p:sp>
        <p:nvSpPr>
          <p:cNvPr id="25605" name="Freeform 18"/>
          <p:cNvSpPr/>
          <p:nvPr/>
        </p:nvSpPr>
        <p:spPr bwMode="auto">
          <a:xfrm>
            <a:off x="5364089" y="2357731"/>
            <a:ext cx="841852" cy="614235"/>
          </a:xfrm>
          <a:custGeom>
            <a:avLst/>
            <a:gdLst>
              <a:gd name="T0" fmla="*/ 0 w 953"/>
              <a:gd name="T1" fmla="*/ 4 h 694"/>
              <a:gd name="T2" fmla="*/ 456 w 953"/>
              <a:gd name="T3" fmla="*/ 694 h 694"/>
              <a:gd name="T4" fmla="*/ 953 w 953"/>
              <a:gd name="T5" fmla="*/ 691 h 694"/>
              <a:gd name="T6" fmla="*/ 746 w 953"/>
              <a:gd name="T7" fmla="*/ 167 h 694"/>
              <a:gd name="T8" fmla="*/ 0 w 953"/>
              <a:gd name="T9" fmla="*/ 4 h 694"/>
            </a:gdLst>
            <a:ahLst/>
            <a:cxnLst>
              <a:cxn ang="0">
                <a:pos x="T0" y="T1"/>
              </a:cxn>
              <a:cxn ang="0">
                <a:pos x="T2" y="T3"/>
              </a:cxn>
              <a:cxn ang="0">
                <a:pos x="T4" y="T5"/>
              </a:cxn>
              <a:cxn ang="0">
                <a:pos x="T6" y="T7"/>
              </a:cxn>
              <a:cxn ang="0">
                <a:pos x="T8" y="T9"/>
              </a:cxn>
            </a:cxnLst>
            <a:rect l="0" t="0" r="r" b="b"/>
            <a:pathLst>
              <a:path w="953" h="694">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6" name="Freeform 19"/>
          <p:cNvSpPr/>
          <p:nvPr/>
        </p:nvSpPr>
        <p:spPr bwMode="auto">
          <a:xfrm>
            <a:off x="3836035" y="1922579"/>
            <a:ext cx="2127226" cy="1041018"/>
          </a:xfrm>
          <a:custGeom>
            <a:avLst/>
            <a:gdLst>
              <a:gd name="T0" fmla="*/ 0 w 2410"/>
              <a:gd name="T1" fmla="*/ 478 h 1174"/>
              <a:gd name="T2" fmla="*/ 519 w 2410"/>
              <a:gd name="T3" fmla="*/ 1174 h 1174"/>
              <a:gd name="T4" fmla="*/ 1395 w 2410"/>
              <a:gd name="T5" fmla="*/ 498 h 1174"/>
              <a:gd name="T6" fmla="*/ 2410 w 2410"/>
              <a:gd name="T7" fmla="*/ 536 h 1174"/>
              <a:gd name="T8" fmla="*/ 933 w 2410"/>
              <a:gd name="T9" fmla="*/ 86 h 1174"/>
              <a:gd name="T10" fmla="*/ 0 w 2410"/>
              <a:gd name="T11" fmla="*/ 478 h 1174"/>
            </a:gdLst>
            <a:ahLst/>
            <a:cxnLst>
              <a:cxn ang="0">
                <a:pos x="T0" y="T1"/>
              </a:cxn>
              <a:cxn ang="0">
                <a:pos x="T2" y="T3"/>
              </a:cxn>
              <a:cxn ang="0">
                <a:pos x="T4" y="T5"/>
              </a:cxn>
              <a:cxn ang="0">
                <a:pos x="T6" y="T7"/>
              </a:cxn>
              <a:cxn ang="0">
                <a:pos x="T8" y="T9"/>
              </a:cxn>
              <a:cxn ang="0">
                <a:pos x="T10" y="T11"/>
              </a:cxn>
            </a:cxnLst>
            <a:rect l="0" t="0" r="r" b="b"/>
            <a:pathLst>
              <a:path w="2410" h="1174">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7" name="Freeform 20"/>
          <p:cNvSpPr/>
          <p:nvPr/>
        </p:nvSpPr>
        <p:spPr bwMode="auto">
          <a:xfrm>
            <a:off x="1846051" y="1904169"/>
            <a:ext cx="2389990" cy="1072817"/>
          </a:xfrm>
          <a:custGeom>
            <a:avLst/>
            <a:gdLst>
              <a:gd name="T0" fmla="*/ 0 w 2708"/>
              <a:gd name="T1" fmla="*/ 268 h 1210"/>
              <a:gd name="T2" fmla="*/ 1710 w 2708"/>
              <a:gd name="T3" fmla="*/ 268 h 1210"/>
              <a:gd name="T4" fmla="*/ 2708 w 2708"/>
              <a:gd name="T5" fmla="*/ 1210 h 1210"/>
              <a:gd name="T6" fmla="*/ 1905 w 2708"/>
              <a:gd name="T7" fmla="*/ 1196 h 1210"/>
              <a:gd name="T8" fmla="*/ 1335 w 2708"/>
              <a:gd name="T9" fmla="*/ 384 h 1210"/>
              <a:gd name="T10" fmla="*/ 0 w 2708"/>
              <a:gd name="T11" fmla="*/ 268 h 1210"/>
            </a:gdLst>
            <a:ahLst/>
            <a:cxnLst>
              <a:cxn ang="0">
                <a:pos x="T0" y="T1"/>
              </a:cxn>
              <a:cxn ang="0">
                <a:pos x="T2" y="T3"/>
              </a:cxn>
              <a:cxn ang="0">
                <a:pos x="T4" y="T5"/>
              </a:cxn>
              <a:cxn ang="0">
                <a:pos x="T6" y="T7"/>
              </a:cxn>
              <a:cxn ang="0">
                <a:pos x="T8" y="T9"/>
              </a:cxn>
              <a:cxn ang="0">
                <a:pos x="T10" y="T11"/>
              </a:cxn>
            </a:cxnLst>
            <a:rect l="0" t="0" r="r" b="b"/>
            <a:pathLst>
              <a:path w="2708" h="1210">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8" name="Freeform 21"/>
          <p:cNvSpPr/>
          <p:nvPr/>
        </p:nvSpPr>
        <p:spPr bwMode="auto">
          <a:xfrm>
            <a:off x="1263616" y="2088271"/>
            <a:ext cx="1914670" cy="1479518"/>
          </a:xfrm>
          <a:custGeom>
            <a:avLst/>
            <a:gdLst>
              <a:gd name="T0" fmla="*/ 790 w 2170"/>
              <a:gd name="T1" fmla="*/ 1667 h 1667"/>
              <a:gd name="T2" fmla="*/ 625 w 2170"/>
              <a:gd name="T3" fmla="*/ 628 h 1667"/>
              <a:gd name="T4" fmla="*/ 2170 w 2170"/>
              <a:gd name="T5" fmla="*/ 351 h 1667"/>
              <a:gd name="T6" fmla="*/ 557 w 2170"/>
              <a:gd name="T7" fmla="*/ 145 h 1667"/>
              <a:gd name="T8" fmla="*/ 0 w 2170"/>
              <a:gd name="T9" fmla="*/ 870 h 1667"/>
              <a:gd name="T10" fmla="*/ 790 w 2170"/>
              <a:gd name="T11" fmla="*/ 1667 h 1667"/>
            </a:gdLst>
            <a:ahLst/>
            <a:cxnLst>
              <a:cxn ang="0">
                <a:pos x="T0" y="T1"/>
              </a:cxn>
              <a:cxn ang="0">
                <a:pos x="T2" y="T3"/>
              </a:cxn>
              <a:cxn ang="0">
                <a:pos x="T4" y="T5"/>
              </a:cxn>
              <a:cxn ang="0">
                <a:pos x="T6" y="T7"/>
              </a:cxn>
              <a:cxn ang="0">
                <a:pos x="T8" y="T9"/>
              </a:cxn>
              <a:cxn ang="0">
                <a:pos x="T10" y="T11"/>
              </a:cxn>
            </a:cxnLst>
            <a:rect l="0" t="0" r="r" b="b"/>
            <a:pathLst>
              <a:path w="2170" h="1667">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9" name="Freeform 22"/>
          <p:cNvSpPr/>
          <p:nvPr/>
        </p:nvSpPr>
        <p:spPr bwMode="auto">
          <a:xfrm>
            <a:off x="1223448" y="2987029"/>
            <a:ext cx="2979119" cy="2513841"/>
          </a:xfrm>
          <a:custGeom>
            <a:avLst/>
            <a:gdLst>
              <a:gd name="T0" fmla="*/ 3374 w 3374"/>
              <a:gd name="T1" fmla="*/ 1976 h 2835"/>
              <a:gd name="T2" fmla="*/ 2995 w 3374"/>
              <a:gd name="T3" fmla="*/ 2835 h 2835"/>
              <a:gd name="T4" fmla="*/ 1347 w 3374"/>
              <a:gd name="T5" fmla="*/ 1457 h 2835"/>
              <a:gd name="T6" fmla="*/ 41 w 3374"/>
              <a:gd name="T7" fmla="*/ 0 h 2835"/>
              <a:gd name="T8" fmla="*/ 1201 w 3374"/>
              <a:gd name="T9" fmla="*/ 877 h 2835"/>
              <a:gd name="T10" fmla="*/ 3374 w 3374"/>
              <a:gd name="T11" fmla="*/ 1976 h 2835"/>
            </a:gdLst>
            <a:ahLst/>
            <a:cxnLst>
              <a:cxn ang="0">
                <a:pos x="T0" y="T1"/>
              </a:cxn>
              <a:cxn ang="0">
                <a:pos x="T2" y="T3"/>
              </a:cxn>
              <a:cxn ang="0">
                <a:pos x="T4" y="T5"/>
              </a:cxn>
              <a:cxn ang="0">
                <a:pos x="T6" y="T7"/>
              </a:cxn>
              <a:cxn ang="0">
                <a:pos x="T8" y="T9"/>
              </a:cxn>
              <a:cxn ang="0">
                <a:pos x="T10" y="T11"/>
              </a:cxn>
            </a:cxnLst>
            <a:rect l="0" t="0" r="r" b="b"/>
            <a:pathLst>
              <a:path w="3374" h="2835">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0" name="Freeform 17"/>
          <p:cNvSpPr>
            <a:spLocks noEditPoints="1"/>
          </p:cNvSpPr>
          <p:nvPr/>
        </p:nvSpPr>
        <p:spPr bwMode="auto">
          <a:xfrm>
            <a:off x="3559881" y="3077406"/>
            <a:ext cx="716328" cy="711307"/>
          </a:xfrm>
          <a:custGeom>
            <a:avLst/>
            <a:gdLst>
              <a:gd name="T0" fmla="*/ 542 w 600"/>
              <a:gd name="T1" fmla="*/ 511 h 593"/>
              <a:gd name="T2" fmla="*/ 480 w 600"/>
              <a:gd name="T3" fmla="*/ 511 h 593"/>
              <a:gd name="T4" fmla="*/ 393 w 600"/>
              <a:gd name="T5" fmla="*/ 345 h 593"/>
              <a:gd name="T6" fmla="*/ 384 w 600"/>
              <a:gd name="T7" fmla="*/ 377 h 593"/>
              <a:gd name="T8" fmla="*/ 336 w 600"/>
              <a:gd name="T9" fmla="*/ 413 h 593"/>
              <a:gd name="T10" fmla="*/ 491 w 600"/>
              <a:gd name="T11" fmla="*/ 586 h 593"/>
              <a:gd name="T12" fmla="*/ 591 w 600"/>
              <a:gd name="T13" fmla="*/ 519 h 593"/>
              <a:gd name="T14" fmla="*/ 518 w 600"/>
              <a:gd name="T15" fmla="*/ 442 h 593"/>
              <a:gd name="T16" fmla="*/ 408 w 600"/>
              <a:gd name="T17" fmla="*/ 353 h 593"/>
              <a:gd name="T18" fmla="*/ 217 w 600"/>
              <a:gd name="T19" fmla="*/ 211 h 593"/>
              <a:gd name="T20" fmla="*/ 249 w 600"/>
              <a:gd name="T21" fmla="*/ 202 h 593"/>
              <a:gd name="T22" fmla="*/ 258 w 600"/>
              <a:gd name="T23" fmla="*/ 169 h 593"/>
              <a:gd name="T24" fmla="*/ 266 w 600"/>
              <a:gd name="T25" fmla="*/ 139 h 593"/>
              <a:gd name="T26" fmla="*/ 116 w 600"/>
              <a:gd name="T27" fmla="*/ 13 h 593"/>
              <a:gd name="T28" fmla="*/ 95 w 600"/>
              <a:gd name="T29" fmla="*/ 168 h 593"/>
              <a:gd name="T30" fmla="*/ 0 w 600"/>
              <a:gd name="T31" fmla="*/ 128 h 593"/>
              <a:gd name="T32" fmla="*/ 178 w 600"/>
              <a:gd name="T33" fmla="*/ 255 h 593"/>
              <a:gd name="T34" fmla="*/ 201 w 600"/>
              <a:gd name="T35" fmla="*/ 226 h 593"/>
              <a:gd name="T36" fmla="*/ 578 w 600"/>
              <a:gd name="T37" fmla="*/ 57 h 593"/>
              <a:gd name="T38" fmla="*/ 497 w 600"/>
              <a:gd name="T39" fmla="*/ 0 h 593"/>
              <a:gd name="T40" fmla="*/ 282 w 600"/>
              <a:gd name="T41" fmla="*/ 192 h 593"/>
              <a:gd name="T42" fmla="*/ 251 w 600"/>
              <a:gd name="T43" fmla="*/ 236 h 593"/>
              <a:gd name="T44" fmla="*/ 225 w 600"/>
              <a:gd name="T45" fmla="*/ 249 h 593"/>
              <a:gd name="T46" fmla="*/ 227 w 600"/>
              <a:gd name="T47" fmla="*/ 331 h 593"/>
              <a:gd name="T48" fmla="*/ 54 w 600"/>
              <a:gd name="T49" fmla="*/ 482 h 593"/>
              <a:gd name="T50" fmla="*/ 34 w 600"/>
              <a:gd name="T51" fmla="*/ 593 h 593"/>
              <a:gd name="T52" fmla="*/ 124 w 600"/>
              <a:gd name="T53" fmla="*/ 503 h 593"/>
              <a:gd name="T54" fmla="*/ 266 w 600"/>
              <a:gd name="T55" fmla="*/ 370 h 593"/>
              <a:gd name="T56" fmla="*/ 345 w 600"/>
              <a:gd name="T57" fmla="*/ 370 h 593"/>
              <a:gd name="T58" fmla="*/ 368 w 600"/>
              <a:gd name="T59" fmla="*/ 320 h 593"/>
              <a:gd name="T60" fmla="*/ 402 w 600"/>
              <a:gd name="T61" fmla="*/ 313 h 593"/>
              <a:gd name="T62" fmla="*/ 578 w 600"/>
              <a:gd name="T63" fmla="*/ 5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0" h="593">
                <a:moveTo>
                  <a:pt x="511" y="480"/>
                </a:moveTo>
                <a:cubicBezTo>
                  <a:pt x="528" y="480"/>
                  <a:pt x="542" y="494"/>
                  <a:pt x="542" y="511"/>
                </a:cubicBezTo>
                <a:cubicBezTo>
                  <a:pt x="542" y="528"/>
                  <a:pt x="528" y="542"/>
                  <a:pt x="511" y="542"/>
                </a:cubicBezTo>
                <a:cubicBezTo>
                  <a:pt x="494" y="542"/>
                  <a:pt x="480" y="528"/>
                  <a:pt x="480" y="511"/>
                </a:cubicBezTo>
                <a:cubicBezTo>
                  <a:pt x="480" y="494"/>
                  <a:pt x="494" y="480"/>
                  <a:pt x="511" y="480"/>
                </a:cubicBezTo>
                <a:close/>
                <a:moveTo>
                  <a:pt x="393" y="345"/>
                </a:moveTo>
                <a:lnTo>
                  <a:pt x="400" y="361"/>
                </a:lnTo>
                <a:lnTo>
                  <a:pt x="384" y="377"/>
                </a:lnTo>
                <a:lnTo>
                  <a:pt x="368" y="393"/>
                </a:lnTo>
                <a:cubicBezTo>
                  <a:pt x="359" y="402"/>
                  <a:pt x="348" y="409"/>
                  <a:pt x="336" y="413"/>
                </a:cubicBezTo>
                <a:lnTo>
                  <a:pt x="442" y="519"/>
                </a:lnTo>
                <a:lnTo>
                  <a:pt x="491" y="586"/>
                </a:lnTo>
                <a:lnTo>
                  <a:pt x="518" y="593"/>
                </a:lnTo>
                <a:lnTo>
                  <a:pt x="591" y="519"/>
                </a:lnTo>
                <a:lnTo>
                  <a:pt x="584" y="492"/>
                </a:lnTo>
                <a:lnTo>
                  <a:pt x="518" y="442"/>
                </a:lnTo>
                <a:lnTo>
                  <a:pt x="418" y="343"/>
                </a:lnTo>
                <a:lnTo>
                  <a:pt x="408" y="353"/>
                </a:lnTo>
                <a:lnTo>
                  <a:pt x="393" y="345"/>
                </a:lnTo>
                <a:close/>
                <a:moveTo>
                  <a:pt x="217" y="211"/>
                </a:moveTo>
                <a:lnTo>
                  <a:pt x="234" y="194"/>
                </a:lnTo>
                <a:lnTo>
                  <a:pt x="249" y="202"/>
                </a:lnTo>
                <a:lnTo>
                  <a:pt x="241" y="186"/>
                </a:lnTo>
                <a:lnTo>
                  <a:pt x="258" y="169"/>
                </a:lnTo>
                <a:lnTo>
                  <a:pt x="260" y="167"/>
                </a:lnTo>
                <a:cubicBezTo>
                  <a:pt x="264" y="157"/>
                  <a:pt x="266" y="148"/>
                  <a:pt x="266" y="139"/>
                </a:cubicBezTo>
                <a:cubicBezTo>
                  <a:pt x="266" y="68"/>
                  <a:pt x="199" y="0"/>
                  <a:pt x="128" y="1"/>
                </a:cubicBezTo>
                <a:cubicBezTo>
                  <a:pt x="128" y="1"/>
                  <a:pt x="120" y="9"/>
                  <a:pt x="116" y="13"/>
                </a:cubicBezTo>
                <a:cubicBezTo>
                  <a:pt x="172" y="70"/>
                  <a:pt x="167" y="60"/>
                  <a:pt x="167" y="95"/>
                </a:cubicBezTo>
                <a:cubicBezTo>
                  <a:pt x="167" y="123"/>
                  <a:pt x="122" y="168"/>
                  <a:pt x="95" y="168"/>
                </a:cubicBezTo>
                <a:cubicBezTo>
                  <a:pt x="59" y="168"/>
                  <a:pt x="71" y="174"/>
                  <a:pt x="13" y="116"/>
                </a:cubicBezTo>
                <a:cubicBezTo>
                  <a:pt x="8" y="120"/>
                  <a:pt x="0" y="128"/>
                  <a:pt x="0" y="128"/>
                </a:cubicBezTo>
                <a:cubicBezTo>
                  <a:pt x="1" y="199"/>
                  <a:pt x="68" y="266"/>
                  <a:pt x="138" y="266"/>
                </a:cubicBezTo>
                <a:cubicBezTo>
                  <a:pt x="151" y="266"/>
                  <a:pt x="165" y="262"/>
                  <a:pt x="178" y="255"/>
                </a:cubicBezTo>
                <a:lnTo>
                  <a:pt x="181" y="258"/>
                </a:lnTo>
                <a:cubicBezTo>
                  <a:pt x="185" y="246"/>
                  <a:pt x="192" y="235"/>
                  <a:pt x="201" y="226"/>
                </a:cubicBezTo>
                <a:lnTo>
                  <a:pt x="217" y="211"/>
                </a:lnTo>
                <a:close/>
                <a:moveTo>
                  <a:pt x="578" y="57"/>
                </a:moveTo>
                <a:lnTo>
                  <a:pt x="537" y="16"/>
                </a:lnTo>
                <a:cubicBezTo>
                  <a:pt x="526" y="5"/>
                  <a:pt x="511" y="0"/>
                  <a:pt x="497" y="0"/>
                </a:cubicBezTo>
                <a:cubicBezTo>
                  <a:pt x="483" y="0"/>
                  <a:pt x="468" y="5"/>
                  <a:pt x="458" y="16"/>
                </a:cubicBezTo>
                <a:lnTo>
                  <a:pt x="282" y="192"/>
                </a:lnTo>
                <a:cubicBezTo>
                  <a:pt x="287" y="203"/>
                  <a:pt x="283" y="219"/>
                  <a:pt x="275" y="227"/>
                </a:cubicBezTo>
                <a:cubicBezTo>
                  <a:pt x="269" y="233"/>
                  <a:pt x="260" y="236"/>
                  <a:pt x="251" y="236"/>
                </a:cubicBezTo>
                <a:cubicBezTo>
                  <a:pt x="247" y="236"/>
                  <a:pt x="243" y="236"/>
                  <a:pt x="240" y="234"/>
                </a:cubicBezTo>
                <a:lnTo>
                  <a:pt x="225" y="249"/>
                </a:lnTo>
                <a:cubicBezTo>
                  <a:pt x="203" y="271"/>
                  <a:pt x="203" y="307"/>
                  <a:pt x="225" y="328"/>
                </a:cubicBezTo>
                <a:lnTo>
                  <a:pt x="227" y="331"/>
                </a:lnTo>
                <a:lnTo>
                  <a:pt x="90" y="469"/>
                </a:lnTo>
                <a:lnTo>
                  <a:pt x="54" y="482"/>
                </a:lnTo>
                <a:lnTo>
                  <a:pt x="0" y="559"/>
                </a:lnTo>
                <a:lnTo>
                  <a:pt x="34" y="593"/>
                </a:lnTo>
                <a:lnTo>
                  <a:pt x="111" y="540"/>
                </a:lnTo>
                <a:lnTo>
                  <a:pt x="124" y="503"/>
                </a:lnTo>
                <a:lnTo>
                  <a:pt x="262" y="366"/>
                </a:lnTo>
                <a:lnTo>
                  <a:pt x="266" y="370"/>
                </a:lnTo>
                <a:cubicBezTo>
                  <a:pt x="277" y="381"/>
                  <a:pt x="291" y="386"/>
                  <a:pt x="305" y="386"/>
                </a:cubicBezTo>
                <a:cubicBezTo>
                  <a:pt x="320" y="386"/>
                  <a:pt x="334" y="381"/>
                  <a:pt x="345" y="370"/>
                </a:cubicBezTo>
                <a:lnTo>
                  <a:pt x="360" y="354"/>
                </a:lnTo>
                <a:cubicBezTo>
                  <a:pt x="355" y="344"/>
                  <a:pt x="359" y="328"/>
                  <a:pt x="368" y="320"/>
                </a:cubicBezTo>
                <a:cubicBezTo>
                  <a:pt x="373" y="314"/>
                  <a:pt x="383" y="310"/>
                  <a:pt x="391" y="310"/>
                </a:cubicBezTo>
                <a:cubicBezTo>
                  <a:pt x="395" y="310"/>
                  <a:pt x="399" y="311"/>
                  <a:pt x="402" y="313"/>
                </a:cubicBezTo>
                <a:lnTo>
                  <a:pt x="578" y="137"/>
                </a:lnTo>
                <a:cubicBezTo>
                  <a:pt x="600" y="115"/>
                  <a:pt x="600" y="79"/>
                  <a:pt x="578"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4289107" y="1706544"/>
            <a:ext cx="4196749" cy="4197076"/>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3" name="任意多边形 32"/>
          <p:cNvSpPr/>
          <p:nvPr/>
        </p:nvSpPr>
        <p:spPr>
          <a:xfrm>
            <a:off x="4922009" y="2248174"/>
            <a:ext cx="3016321" cy="3016321"/>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4" name="任意多边形 33"/>
          <p:cNvSpPr/>
          <p:nvPr/>
        </p:nvSpPr>
        <p:spPr>
          <a:xfrm>
            <a:off x="5431039" y="2757204"/>
            <a:ext cx="1998265" cy="1998265"/>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13" name="TextBox 41"/>
          <p:cNvSpPr txBox="1"/>
          <p:nvPr/>
        </p:nvSpPr>
        <p:spPr>
          <a:xfrm>
            <a:off x="1532831" y="2104157"/>
            <a:ext cx="2651792" cy="1009834"/>
          </a:xfrm>
          <a:prstGeom prst="rect">
            <a:avLst/>
          </a:prstGeom>
          <a:noFill/>
        </p:spPr>
        <p:txBody>
          <a:bodyPr wrap="square" lIns="85667" tIns="42834" rIns="85667" bIns="42834" rtlCol="0">
            <a:spAutoFit/>
          </a:bodyPr>
          <a:lstStyle/>
          <a:p>
            <a:pPr lvl="0"/>
            <a:r>
              <a:rPr lang="en-US" altLang="zh-CN" sz="2000" b="1" dirty="0" smtClean="0">
                <a:solidFill>
                  <a:srgbClr val="FF0000"/>
                </a:solidFill>
                <a:latin typeface="楷体" panose="02010609060101010101" pitchFamily="49" charset="-122"/>
                <a:ea typeface="楷体" panose="02010609060101010101" pitchFamily="49" charset="-122"/>
              </a:rPr>
              <a:t>1.</a:t>
            </a:r>
            <a:r>
              <a:rPr lang="zh-CN" altLang="zh-CN" sz="2000" b="1" dirty="0" smtClean="0">
                <a:solidFill>
                  <a:srgbClr val="FF0000"/>
                </a:solidFill>
                <a:latin typeface="楷体" panose="02010609060101010101" pitchFamily="49" charset="-122"/>
                <a:ea typeface="楷体" panose="02010609060101010101" pitchFamily="49" charset="-122"/>
              </a:rPr>
              <a:t>加强农村低保与乡村振兴信息数据共享；</a:t>
            </a:r>
            <a:endParaRPr lang="zh-CN" altLang="zh-CN" sz="2000" b="1" dirty="0">
              <a:solidFill>
                <a:srgbClr val="FF0000"/>
              </a:solidFill>
              <a:latin typeface="楷体" panose="02010609060101010101" pitchFamily="49" charset="-122"/>
              <a:ea typeface="楷体" panose="02010609060101010101" pitchFamily="49" charset="-122"/>
            </a:endParaRPr>
          </a:p>
        </p:txBody>
      </p:sp>
      <p:sp>
        <p:nvSpPr>
          <p:cNvPr id="15" name="TextBox 41"/>
          <p:cNvSpPr txBox="1"/>
          <p:nvPr/>
        </p:nvSpPr>
        <p:spPr>
          <a:xfrm>
            <a:off x="1460823" y="4799152"/>
            <a:ext cx="3565585" cy="702058"/>
          </a:xfrm>
          <a:prstGeom prst="rect">
            <a:avLst/>
          </a:prstGeom>
          <a:noFill/>
        </p:spPr>
        <p:txBody>
          <a:bodyPr wrap="square" lIns="85667" tIns="42834" rIns="85667" bIns="42834" rtlCol="0">
            <a:spAutoFit/>
          </a:bodyPr>
          <a:lstStyle/>
          <a:p>
            <a:r>
              <a:rPr lang="en-US" altLang="zh-CN" sz="2000" b="1" dirty="0" smtClean="0">
                <a:solidFill>
                  <a:srgbClr val="FF0000"/>
                </a:solidFill>
                <a:latin typeface="楷体" panose="02010609060101010101" pitchFamily="49" charset="-122"/>
                <a:ea typeface="楷体" panose="02010609060101010101" pitchFamily="49" charset="-122"/>
              </a:rPr>
              <a:t>3.</a:t>
            </a:r>
            <a:r>
              <a:rPr lang="zh-CN" altLang="zh-CN" sz="2000" b="1" dirty="0" smtClean="0">
                <a:solidFill>
                  <a:srgbClr val="FF0000"/>
                </a:solidFill>
                <a:latin typeface="楷体" panose="02010609060101010101" pitchFamily="49" charset="-122"/>
                <a:ea typeface="楷体" panose="02010609060101010101" pitchFamily="49" charset="-122"/>
              </a:rPr>
              <a:t>及时介入，应救尽救，应保尽保。</a:t>
            </a:r>
            <a:endParaRPr lang="zh-CN" altLang="zh-CN" sz="2000" b="1" dirty="0" smtClean="0">
              <a:solidFill>
                <a:srgbClr val="FF0000"/>
              </a:solidFill>
              <a:latin typeface="楷体" panose="02010609060101010101" pitchFamily="49" charset="-122"/>
              <a:ea typeface="楷体" panose="02010609060101010101" pitchFamily="49" charset="-122"/>
            </a:endParaRPr>
          </a:p>
        </p:txBody>
      </p:sp>
      <p:sp>
        <p:nvSpPr>
          <p:cNvPr id="17" name="TextBox 41"/>
          <p:cNvSpPr txBox="1"/>
          <p:nvPr/>
        </p:nvSpPr>
        <p:spPr>
          <a:xfrm>
            <a:off x="8074375" y="2208352"/>
            <a:ext cx="3035519" cy="1317611"/>
          </a:xfrm>
          <a:prstGeom prst="rect">
            <a:avLst/>
          </a:prstGeom>
          <a:noFill/>
        </p:spPr>
        <p:txBody>
          <a:bodyPr wrap="square" lIns="85667" tIns="42834" rIns="85667" bIns="42834" rtlCol="0">
            <a:spAutoFit/>
          </a:bodyPr>
          <a:lstStyle/>
          <a:p>
            <a:r>
              <a:rPr lang="en-US" altLang="zh-CN" sz="2000" b="1" dirty="0" smtClean="0">
                <a:solidFill>
                  <a:srgbClr val="FF0000"/>
                </a:solidFill>
                <a:latin typeface="楷体" panose="02010609060101010101" pitchFamily="49" charset="-122"/>
                <a:ea typeface="楷体" panose="02010609060101010101" pitchFamily="49" charset="-122"/>
              </a:rPr>
              <a:t>2.</a:t>
            </a:r>
            <a:r>
              <a:rPr lang="zh-CN" altLang="zh-CN" sz="2000" b="1" dirty="0" smtClean="0">
                <a:solidFill>
                  <a:srgbClr val="FF0000"/>
                </a:solidFill>
                <a:latin typeface="楷体" panose="02010609060101010101" pitchFamily="49" charset="-122"/>
                <a:ea typeface="楷体" panose="02010609060101010101" pitchFamily="49" charset="-122"/>
              </a:rPr>
              <a:t>建立脱贫不稳定户、边缘易致贫户、因病因灾意外事故造成严重困难户台账；</a:t>
            </a:r>
            <a:endParaRPr lang="zh-CN" altLang="zh-CN" sz="2000" b="1" dirty="0" smtClean="0">
              <a:solidFill>
                <a:srgbClr val="FF0000"/>
              </a:solidFill>
              <a:latin typeface="楷体" panose="02010609060101010101" pitchFamily="49" charset="-122"/>
              <a:ea typeface="楷体" panose="02010609060101010101" pitchFamily="49" charset="-122"/>
            </a:endParaRPr>
          </a:p>
        </p:txBody>
      </p:sp>
      <p:sp>
        <p:nvSpPr>
          <p:cNvPr id="21" name="Freeform 5"/>
          <p:cNvSpPr/>
          <p:nvPr/>
        </p:nvSpPr>
        <p:spPr bwMode="auto">
          <a:xfrm>
            <a:off x="400007" y="39954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6"/>
          <p:cNvSpPr/>
          <p:nvPr/>
        </p:nvSpPr>
        <p:spPr bwMode="auto">
          <a:xfrm>
            <a:off x="222598" y="22381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7"/>
          <p:cNvSpPr/>
          <p:nvPr/>
        </p:nvSpPr>
        <p:spPr bwMode="auto">
          <a:xfrm>
            <a:off x="222598" y="15351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8"/>
          <p:cNvSpPr>
            <a:spLocks noEditPoints="1"/>
          </p:cNvSpPr>
          <p:nvPr/>
        </p:nvSpPr>
        <p:spPr bwMode="auto">
          <a:xfrm>
            <a:off x="547288" y="27234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TextBox 104"/>
          <p:cNvSpPr txBox="1">
            <a:spLocks noChangeArrowheads="1"/>
          </p:cNvSpPr>
          <p:nvPr/>
        </p:nvSpPr>
        <p:spPr bwMode="auto">
          <a:xfrm>
            <a:off x="1228468" y="160213"/>
            <a:ext cx="5315553" cy="54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950" b="1" dirty="0" smtClean="0">
                <a:solidFill>
                  <a:schemeClr val="accent1"/>
                </a:solidFill>
                <a:latin typeface="微软雅黑" panose="020B0503020204020204" pitchFamily="34" charset="-122"/>
                <a:ea typeface="微软雅黑" panose="020B0503020204020204" pitchFamily="34" charset="-122"/>
              </a:rPr>
              <a:t>三点注意：</a:t>
            </a:r>
            <a:endParaRPr lang="zh-CN" altLang="en-US" sz="295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图片_20220426160537.png"/>
          <p:cNvPicPr>
            <a:picLocks noChangeAspect="1"/>
          </p:cNvPicPr>
          <p:nvPr/>
        </p:nvPicPr>
        <p:blipFill>
          <a:blip r:embed="rId1" cstate="print"/>
          <a:stretch>
            <a:fillRect/>
          </a:stretch>
        </p:blipFill>
        <p:spPr>
          <a:xfrm>
            <a:off x="92671" y="159941"/>
            <a:ext cx="5296640" cy="6916116"/>
          </a:xfrm>
          <a:prstGeom prst="rect">
            <a:avLst/>
          </a:prstGeom>
        </p:spPr>
      </p:pic>
      <p:pic>
        <p:nvPicPr>
          <p:cNvPr id="4" name="图片 3" descr="微信图片_202204261605371.png"/>
          <p:cNvPicPr>
            <a:picLocks noChangeAspect="1"/>
          </p:cNvPicPr>
          <p:nvPr/>
        </p:nvPicPr>
        <p:blipFill>
          <a:blip r:embed="rId2" cstate="print"/>
          <a:stretch>
            <a:fillRect/>
          </a:stretch>
        </p:blipFill>
        <p:spPr>
          <a:xfrm>
            <a:off x="5997327" y="159941"/>
            <a:ext cx="4734586" cy="68875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204261605372.png"/>
          <p:cNvPicPr>
            <a:picLocks noChangeAspect="1"/>
          </p:cNvPicPr>
          <p:nvPr/>
        </p:nvPicPr>
        <p:blipFill>
          <a:blip r:embed="rId1" cstate="print"/>
          <a:stretch>
            <a:fillRect/>
          </a:stretch>
        </p:blipFill>
        <p:spPr>
          <a:xfrm>
            <a:off x="164679" y="591989"/>
            <a:ext cx="4706007" cy="5687219"/>
          </a:xfrm>
          <a:prstGeom prst="rect">
            <a:avLst/>
          </a:prstGeom>
        </p:spPr>
      </p:pic>
      <p:pic>
        <p:nvPicPr>
          <p:cNvPr id="3" name="图片 2" descr="微信图片_202204261605373.png"/>
          <p:cNvPicPr>
            <a:picLocks noChangeAspect="1"/>
          </p:cNvPicPr>
          <p:nvPr/>
        </p:nvPicPr>
        <p:blipFill>
          <a:blip r:embed="rId2" cstate="print"/>
          <a:stretch>
            <a:fillRect/>
          </a:stretch>
        </p:blipFill>
        <p:spPr>
          <a:xfrm>
            <a:off x="6069335" y="0"/>
            <a:ext cx="5403597" cy="7232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204261605374.png"/>
          <p:cNvPicPr>
            <a:picLocks noChangeAspect="1"/>
          </p:cNvPicPr>
          <p:nvPr/>
        </p:nvPicPr>
        <p:blipFill>
          <a:blip r:embed="rId1" cstate="print"/>
          <a:stretch>
            <a:fillRect/>
          </a:stretch>
        </p:blipFill>
        <p:spPr>
          <a:xfrm>
            <a:off x="380703" y="0"/>
            <a:ext cx="5443225" cy="7232650"/>
          </a:xfrm>
          <a:prstGeom prst="rect">
            <a:avLst/>
          </a:prstGeom>
        </p:spPr>
      </p:pic>
      <p:pic>
        <p:nvPicPr>
          <p:cNvPr id="3" name="图片 2" descr="微信图片_202204261605375.png"/>
          <p:cNvPicPr>
            <a:picLocks noChangeAspect="1"/>
          </p:cNvPicPr>
          <p:nvPr/>
        </p:nvPicPr>
        <p:blipFill>
          <a:blip r:embed="rId2" cstate="print"/>
          <a:stretch>
            <a:fillRect/>
          </a:stretch>
        </p:blipFill>
        <p:spPr>
          <a:xfrm>
            <a:off x="6501383" y="0"/>
            <a:ext cx="5496693" cy="72019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204261605376.png"/>
          <p:cNvPicPr>
            <a:picLocks noChangeAspect="1"/>
          </p:cNvPicPr>
          <p:nvPr/>
        </p:nvPicPr>
        <p:blipFill>
          <a:blip r:embed="rId1" cstate="print"/>
          <a:stretch>
            <a:fillRect/>
          </a:stretch>
        </p:blipFill>
        <p:spPr>
          <a:xfrm>
            <a:off x="164679" y="0"/>
            <a:ext cx="5306166" cy="6925642"/>
          </a:xfrm>
          <a:prstGeom prst="rect">
            <a:avLst/>
          </a:prstGeom>
        </p:spPr>
      </p:pic>
      <p:pic>
        <p:nvPicPr>
          <p:cNvPr id="3" name="图片 2" descr="微信图片_202204261605377.png"/>
          <p:cNvPicPr>
            <a:picLocks noChangeAspect="1"/>
          </p:cNvPicPr>
          <p:nvPr/>
        </p:nvPicPr>
        <p:blipFill>
          <a:blip r:embed="rId2" cstate="print"/>
          <a:stretch>
            <a:fillRect/>
          </a:stretch>
        </p:blipFill>
        <p:spPr>
          <a:xfrm>
            <a:off x="6501383" y="249850"/>
            <a:ext cx="5344271" cy="698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图片_2022042616053710.png"/>
          <p:cNvPicPr>
            <a:picLocks noChangeAspect="1"/>
          </p:cNvPicPr>
          <p:nvPr/>
        </p:nvPicPr>
        <p:blipFill>
          <a:blip r:embed="rId1" cstate="print"/>
          <a:stretch>
            <a:fillRect/>
          </a:stretch>
        </p:blipFill>
        <p:spPr>
          <a:xfrm>
            <a:off x="6789415" y="0"/>
            <a:ext cx="5519654" cy="7232650"/>
          </a:xfrm>
          <a:prstGeom prst="rect">
            <a:avLst/>
          </a:prstGeom>
        </p:spPr>
      </p:pic>
      <p:pic>
        <p:nvPicPr>
          <p:cNvPr id="4" name="图片 3" descr="微信图片_202204261605378.png"/>
          <p:cNvPicPr>
            <a:picLocks noChangeAspect="1"/>
          </p:cNvPicPr>
          <p:nvPr/>
        </p:nvPicPr>
        <p:blipFill>
          <a:blip r:embed="rId2" cstate="print"/>
          <a:stretch>
            <a:fillRect/>
          </a:stretch>
        </p:blipFill>
        <p:spPr>
          <a:xfrm>
            <a:off x="380703" y="0"/>
            <a:ext cx="5440990" cy="7232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2042616053711.png"/>
          <p:cNvPicPr>
            <a:picLocks noChangeAspect="1"/>
          </p:cNvPicPr>
          <p:nvPr/>
        </p:nvPicPr>
        <p:blipFill>
          <a:blip r:embed="rId1" cstate="print"/>
          <a:stretch>
            <a:fillRect/>
          </a:stretch>
        </p:blipFill>
        <p:spPr>
          <a:xfrm>
            <a:off x="92671" y="0"/>
            <a:ext cx="5318402" cy="7232650"/>
          </a:xfrm>
          <a:prstGeom prst="rect">
            <a:avLst/>
          </a:prstGeom>
        </p:spPr>
      </p:pic>
      <p:pic>
        <p:nvPicPr>
          <p:cNvPr id="5" name="图片 4" descr="微信图片_2022042616053712.png"/>
          <p:cNvPicPr>
            <a:picLocks noChangeAspect="1"/>
          </p:cNvPicPr>
          <p:nvPr/>
        </p:nvPicPr>
        <p:blipFill>
          <a:blip r:embed="rId2" cstate="print"/>
          <a:stretch>
            <a:fillRect/>
          </a:stretch>
        </p:blipFill>
        <p:spPr>
          <a:xfrm>
            <a:off x="6429375" y="2165"/>
            <a:ext cx="5420482" cy="7230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2042616053713.png"/>
          <p:cNvPicPr>
            <a:picLocks noChangeAspect="1"/>
          </p:cNvPicPr>
          <p:nvPr/>
        </p:nvPicPr>
        <p:blipFill>
          <a:blip r:embed="rId1" cstate="print"/>
          <a:stretch>
            <a:fillRect/>
          </a:stretch>
        </p:blipFill>
        <p:spPr>
          <a:xfrm>
            <a:off x="0" y="303957"/>
            <a:ext cx="4480439" cy="5848573"/>
          </a:xfrm>
          <a:prstGeom prst="rect">
            <a:avLst/>
          </a:prstGeom>
        </p:spPr>
      </p:pic>
      <p:pic>
        <p:nvPicPr>
          <p:cNvPr id="3" name="图片 2" descr="微信图片_2022042616053714.png"/>
          <p:cNvPicPr>
            <a:picLocks noChangeAspect="1"/>
          </p:cNvPicPr>
          <p:nvPr/>
        </p:nvPicPr>
        <p:blipFill>
          <a:blip r:embed="rId2" cstate="print"/>
          <a:stretch>
            <a:fillRect/>
          </a:stretch>
        </p:blipFill>
        <p:spPr>
          <a:xfrm>
            <a:off x="4413151" y="303957"/>
            <a:ext cx="4164557" cy="5616624"/>
          </a:xfrm>
          <a:prstGeom prst="rect">
            <a:avLst/>
          </a:prstGeom>
        </p:spPr>
      </p:pic>
      <p:pic>
        <p:nvPicPr>
          <p:cNvPr id="4" name="图片 3" descr="微信图片_2022042616053715.png"/>
          <p:cNvPicPr>
            <a:picLocks noChangeAspect="1"/>
          </p:cNvPicPr>
          <p:nvPr/>
        </p:nvPicPr>
        <p:blipFill>
          <a:blip r:embed="rId3" cstate="print"/>
          <a:stretch>
            <a:fillRect/>
          </a:stretch>
        </p:blipFill>
        <p:spPr>
          <a:xfrm>
            <a:off x="8550044" y="447973"/>
            <a:ext cx="4308706" cy="56796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53" y="198"/>
            <a:ext cx="12858044" cy="7243365"/>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nvGrpSpPr>
          <p:cNvPr id="83" name="PA_6"/>
          <p:cNvGrpSpPr/>
          <p:nvPr>
            <p:custDataLst>
              <p:tags r:id="rId2"/>
            </p:custDataLst>
          </p:nvPr>
        </p:nvGrpSpPr>
        <p:grpSpPr>
          <a:xfrm>
            <a:off x="8762521" y="1402960"/>
            <a:ext cx="1844753" cy="3004141"/>
            <a:chOff x="7314523" y="736644"/>
            <a:chExt cx="2081664" cy="3825218"/>
          </a:xfrm>
        </p:grpSpPr>
        <p:grpSp>
          <p:nvGrpSpPr>
            <p:cNvPr id="84" name="组合 83"/>
            <p:cNvGrpSpPr/>
            <p:nvPr/>
          </p:nvGrpSpPr>
          <p:grpSpPr>
            <a:xfrm flipH="1">
              <a:off x="7314523" y="1440019"/>
              <a:ext cx="2081664" cy="2081664"/>
              <a:chOff x="2848130" y="1860030"/>
              <a:chExt cx="3807502" cy="3807503"/>
            </a:xfrm>
          </p:grpSpPr>
          <p:sp>
            <p:nvSpPr>
              <p:cNvPr id="86" name="六边形 8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sp>
            <p:nvSpPr>
              <p:cNvPr id="87" name="六边形 86"/>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grpSp>
        <p:sp>
          <p:nvSpPr>
            <p:cNvPr id="85" name="文本框 36"/>
            <p:cNvSpPr txBox="1"/>
            <p:nvPr/>
          </p:nvSpPr>
          <p:spPr>
            <a:xfrm>
              <a:off x="7415345" y="736644"/>
              <a:ext cx="1950702" cy="3825218"/>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民</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8" name="PA_6"/>
          <p:cNvGrpSpPr/>
          <p:nvPr>
            <p:custDataLst>
              <p:tags r:id="rId3"/>
            </p:custDataLst>
          </p:nvPr>
        </p:nvGrpSpPr>
        <p:grpSpPr>
          <a:xfrm>
            <a:off x="6753915" y="1396876"/>
            <a:ext cx="1844751" cy="3004446"/>
            <a:chOff x="7314523" y="756224"/>
            <a:chExt cx="2081664" cy="3825607"/>
          </a:xfrm>
        </p:grpSpPr>
        <p:grpSp>
          <p:nvGrpSpPr>
            <p:cNvPr id="79" name="组合 78"/>
            <p:cNvGrpSpPr/>
            <p:nvPr/>
          </p:nvGrpSpPr>
          <p:grpSpPr>
            <a:xfrm flipH="1">
              <a:off x="7314523" y="1440019"/>
              <a:ext cx="2081664" cy="2081664"/>
              <a:chOff x="2848130" y="1860030"/>
              <a:chExt cx="3807502" cy="3807503"/>
            </a:xfrm>
          </p:grpSpPr>
          <p:sp>
            <p:nvSpPr>
              <p:cNvPr id="81" name="六边形 80"/>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sp>
            <p:nvSpPr>
              <p:cNvPr id="82" name="六边形 81"/>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grpSp>
        <p:sp>
          <p:nvSpPr>
            <p:cNvPr id="80" name="文本框 36"/>
            <p:cNvSpPr txBox="1"/>
            <p:nvPr/>
          </p:nvSpPr>
          <p:spPr>
            <a:xfrm>
              <a:off x="7388121" y="756224"/>
              <a:ext cx="1950705" cy="3825607"/>
            </a:xfrm>
            <a:prstGeom prst="heart">
              <a:avLst/>
            </a:prstGeom>
            <a:noFill/>
          </p:spPr>
          <p:txBody>
            <a:bodyPr wrap="none" rtlCol="0">
              <a:spAutoFit/>
            </a:bodyPr>
            <a:lstStyle/>
            <a:p>
              <a:pPr defTabSz="963930"/>
              <a:r>
                <a:rPr lang="zh-CN" altLang="en-US" sz="7595"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为</a:t>
              </a:r>
              <a:endParaRPr lang="zh-CN" altLang="en-US" sz="7595"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68" name="PA_6"/>
          <p:cNvGrpSpPr/>
          <p:nvPr>
            <p:custDataLst>
              <p:tags r:id="rId4"/>
            </p:custDataLst>
          </p:nvPr>
        </p:nvGrpSpPr>
        <p:grpSpPr>
          <a:xfrm>
            <a:off x="4754360" y="1407304"/>
            <a:ext cx="1844752" cy="3004141"/>
            <a:chOff x="7314523" y="775616"/>
            <a:chExt cx="2081664" cy="3825217"/>
          </a:xfrm>
        </p:grpSpPr>
        <p:grpSp>
          <p:nvGrpSpPr>
            <p:cNvPr id="69" name="组合 68"/>
            <p:cNvGrpSpPr/>
            <p:nvPr/>
          </p:nvGrpSpPr>
          <p:grpSpPr>
            <a:xfrm flipH="1">
              <a:off x="7314523" y="1440019"/>
              <a:ext cx="2081664" cy="2081665"/>
              <a:chOff x="2848130" y="1860030"/>
              <a:chExt cx="3807501" cy="3807506"/>
            </a:xfrm>
          </p:grpSpPr>
          <p:sp>
            <p:nvSpPr>
              <p:cNvPr id="71" name="六边形 70"/>
              <p:cNvSpPr/>
              <p:nvPr/>
            </p:nvSpPr>
            <p:spPr>
              <a:xfrm>
                <a:off x="2848130" y="1860030"/>
                <a:ext cx="3807501" cy="3807506"/>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srgbClr val="F17445"/>
                  </a:solidFill>
                </a:endParaRPr>
              </a:p>
            </p:txBody>
          </p:sp>
          <p:sp>
            <p:nvSpPr>
              <p:cNvPr id="72" name="六边形 71"/>
              <p:cNvSpPr/>
              <p:nvPr/>
            </p:nvSpPr>
            <p:spPr>
              <a:xfrm>
                <a:off x="2936815" y="1860030"/>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srgbClr val="F17445"/>
                  </a:solidFill>
                </a:endParaRPr>
              </a:p>
            </p:txBody>
          </p:sp>
        </p:grpSp>
        <p:sp>
          <p:nvSpPr>
            <p:cNvPr id="70" name="文本框 36"/>
            <p:cNvSpPr txBox="1"/>
            <p:nvPr/>
          </p:nvSpPr>
          <p:spPr>
            <a:xfrm>
              <a:off x="7383541" y="775616"/>
              <a:ext cx="1950704" cy="3825217"/>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政</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3" name="PA_6"/>
          <p:cNvGrpSpPr/>
          <p:nvPr>
            <p:custDataLst>
              <p:tags r:id="rId5"/>
            </p:custDataLst>
          </p:nvPr>
        </p:nvGrpSpPr>
        <p:grpSpPr>
          <a:xfrm>
            <a:off x="2733542" y="1372986"/>
            <a:ext cx="1844753" cy="3004141"/>
            <a:chOff x="7314523" y="752689"/>
            <a:chExt cx="2081664" cy="3825217"/>
          </a:xfrm>
        </p:grpSpPr>
        <p:grpSp>
          <p:nvGrpSpPr>
            <p:cNvPr id="74" name="组合 73"/>
            <p:cNvGrpSpPr/>
            <p:nvPr/>
          </p:nvGrpSpPr>
          <p:grpSpPr>
            <a:xfrm flipH="1">
              <a:off x="7314523" y="1440019"/>
              <a:ext cx="2081664" cy="2081664"/>
              <a:chOff x="2848130" y="1860030"/>
              <a:chExt cx="3807502" cy="3807503"/>
            </a:xfrm>
          </p:grpSpPr>
          <p:sp>
            <p:nvSpPr>
              <p:cNvPr id="76" name="六边形 7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10120">
                  <a:solidFill>
                    <a:srgbClr val="E94744"/>
                  </a:solidFill>
                </a:endParaRPr>
              </a:p>
            </p:txBody>
          </p:sp>
          <p:sp>
            <p:nvSpPr>
              <p:cNvPr id="77" name="六边形 76"/>
              <p:cNvSpPr/>
              <p:nvPr/>
            </p:nvSpPr>
            <p:spPr>
              <a:xfrm>
                <a:off x="2936815" y="1948723"/>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10120">
                  <a:solidFill>
                    <a:srgbClr val="E94744"/>
                  </a:solidFill>
                </a:endParaRPr>
              </a:p>
            </p:txBody>
          </p:sp>
        </p:grpSp>
        <p:sp>
          <p:nvSpPr>
            <p:cNvPr id="75" name="文本框 36"/>
            <p:cNvSpPr txBox="1"/>
            <p:nvPr/>
          </p:nvSpPr>
          <p:spPr>
            <a:xfrm>
              <a:off x="7359261" y="752689"/>
              <a:ext cx="1950702" cy="3825217"/>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民</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14" name="PA_六边形 113"/>
          <p:cNvSpPr/>
          <p:nvPr>
            <p:custDataLst>
              <p:tags r:id="rId6"/>
            </p:custDataLst>
          </p:nvPr>
        </p:nvSpPr>
        <p:spPr>
          <a:xfrm>
            <a:off x="2003400" y="4223858"/>
            <a:ext cx="8925249" cy="963452"/>
          </a:xfrm>
          <a:prstGeom prst="hexagon">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8532" tIns="64265" rIns="128532" bIns="64265" rtlCol="0" anchor="ctr"/>
          <a:lstStyle/>
          <a:p>
            <a:pPr defTabSz="963930"/>
            <a:endParaRPr lang="zh-CN" altLang="en-US" sz="2005">
              <a:solidFill>
                <a:prstClr val="white"/>
              </a:solidFill>
            </a:endParaRPr>
          </a:p>
        </p:txBody>
      </p:sp>
      <p:sp>
        <p:nvSpPr>
          <p:cNvPr id="115" name="PA_圆角矩形 114"/>
          <p:cNvSpPr/>
          <p:nvPr>
            <p:custDataLst>
              <p:tags r:id="rId7"/>
            </p:custDataLst>
          </p:nvPr>
        </p:nvSpPr>
        <p:spPr>
          <a:xfrm>
            <a:off x="1467004" y="4056026"/>
            <a:ext cx="8741403" cy="12488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4829" tIns="57415" rIns="114829" bIns="57415" anchor="ctr"/>
          <a:lstStyle/>
          <a:p>
            <a:pPr algn="r"/>
            <a:endParaRPr lang="zh-CN" altLang="en-US" sz="4640" b="1" dirty="0">
              <a:solidFill>
                <a:srgbClr val="C00000"/>
              </a:solidFill>
              <a:latin typeface="华文行楷" panose="02010800040101010101" pitchFamily="2" charset="-122"/>
              <a:ea typeface="华文行楷" panose="02010800040101010101" pitchFamily="2" charset="-122"/>
            </a:endParaRPr>
          </a:p>
        </p:txBody>
      </p:sp>
      <p:grpSp>
        <p:nvGrpSpPr>
          <p:cNvPr id="116" name="PA_组合 115"/>
          <p:cNvGrpSpPr/>
          <p:nvPr>
            <p:custDataLst>
              <p:tags r:id="rId8"/>
            </p:custDataLst>
          </p:nvPr>
        </p:nvGrpSpPr>
        <p:grpSpPr>
          <a:xfrm>
            <a:off x="10305119" y="4122605"/>
            <a:ext cx="1286063" cy="1162848"/>
            <a:chOff x="304799" y="673099"/>
            <a:chExt cx="4000501" cy="4000500"/>
          </a:xfrm>
          <a:effectLst>
            <a:outerShdw blurRad="444500" dist="254000" dir="8100000" algn="tr" rotWithShape="0">
              <a:prstClr val="black">
                <a:alpha val="50000"/>
              </a:prstClr>
            </a:outerShdw>
          </a:effectLst>
        </p:grpSpPr>
        <p:sp>
          <p:nvSpPr>
            <p:cNvPr id="117" name="六边形 116"/>
            <p:cNvSpPr/>
            <p:nvPr/>
          </p:nvSpPr>
          <p:spPr>
            <a:xfrm>
              <a:off x="304799" y="673099"/>
              <a:ext cx="4000501"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2005">
                <a:solidFill>
                  <a:prstClr val="black"/>
                </a:solidFill>
              </a:endParaRPr>
            </a:p>
          </p:txBody>
        </p:sp>
        <p:sp>
          <p:nvSpPr>
            <p:cNvPr id="118" name="六边形 117"/>
            <p:cNvSpPr/>
            <p:nvPr/>
          </p:nvSpPr>
          <p:spPr>
            <a:xfrm>
              <a:off x="392112" y="760412"/>
              <a:ext cx="3825876"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2005">
                <a:solidFill>
                  <a:prstClr val="white"/>
                </a:solidFill>
              </a:endParaRPr>
            </a:p>
          </p:txBody>
        </p:sp>
      </p:grpSp>
      <p:pic>
        <p:nvPicPr>
          <p:cNvPr id="39" name="图片 38" descr="11111.png"/>
          <p:cNvPicPr>
            <a:picLocks noChangeAspect="1"/>
          </p:cNvPicPr>
          <p:nvPr/>
        </p:nvPicPr>
        <p:blipFill>
          <a:blip r:embed="rId9" cstate="print"/>
          <a:stretch>
            <a:fillRect/>
          </a:stretch>
        </p:blipFill>
        <p:spPr>
          <a:xfrm>
            <a:off x="6861423" y="4120381"/>
            <a:ext cx="3584152" cy="10728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14"/>
          <p:cNvSpPr>
            <a:spLocks noEditPoints="1"/>
          </p:cNvSpPr>
          <p:nvPr/>
        </p:nvSpPr>
        <p:spPr bwMode="auto">
          <a:xfrm>
            <a:off x="3645238" y="3099165"/>
            <a:ext cx="815074" cy="786621"/>
          </a:xfrm>
          <a:custGeom>
            <a:avLst/>
            <a:gdLst>
              <a:gd name="T0" fmla="*/ 674 w 1010"/>
              <a:gd name="T1" fmla="*/ 373 h 965"/>
              <a:gd name="T2" fmla="*/ 661 w 1010"/>
              <a:gd name="T3" fmla="*/ 401 h 965"/>
              <a:gd name="T4" fmla="*/ 657 w 1010"/>
              <a:gd name="T5" fmla="*/ 419 h 965"/>
              <a:gd name="T6" fmla="*/ 658 w 1010"/>
              <a:gd name="T7" fmla="*/ 455 h 965"/>
              <a:gd name="T8" fmla="*/ 670 w 1010"/>
              <a:gd name="T9" fmla="*/ 490 h 965"/>
              <a:gd name="T10" fmla="*/ 682 w 1010"/>
              <a:gd name="T11" fmla="*/ 507 h 965"/>
              <a:gd name="T12" fmla="*/ 710 w 1010"/>
              <a:gd name="T13" fmla="*/ 530 h 965"/>
              <a:gd name="T14" fmla="*/ 729 w 1010"/>
              <a:gd name="T15" fmla="*/ 540 h 965"/>
              <a:gd name="T16" fmla="*/ 768 w 1010"/>
              <a:gd name="T17" fmla="*/ 322 h 965"/>
              <a:gd name="T18" fmla="*/ 722 w 1010"/>
              <a:gd name="T19" fmla="*/ 332 h 965"/>
              <a:gd name="T20" fmla="*/ 696 w 1010"/>
              <a:gd name="T21" fmla="*/ 348 h 965"/>
              <a:gd name="T22" fmla="*/ 684 w 1010"/>
              <a:gd name="T23" fmla="*/ 361 h 965"/>
              <a:gd name="T24" fmla="*/ 617 w 1010"/>
              <a:gd name="T25" fmla="*/ 112 h 965"/>
              <a:gd name="T26" fmla="*/ 505 w 1010"/>
              <a:gd name="T27" fmla="*/ 225 h 965"/>
              <a:gd name="T28" fmla="*/ 610 w 1010"/>
              <a:gd name="T29" fmla="*/ 455 h 965"/>
              <a:gd name="T30" fmla="*/ 610 w 1010"/>
              <a:gd name="T31" fmla="*/ 409 h 965"/>
              <a:gd name="T32" fmla="*/ 577 w 1010"/>
              <a:gd name="T33" fmla="*/ 248 h 965"/>
              <a:gd name="T34" fmla="*/ 401 w 1010"/>
              <a:gd name="T35" fmla="*/ 434 h 965"/>
              <a:gd name="T36" fmla="*/ 505 w 1010"/>
              <a:gd name="T37" fmla="*/ 637 h 965"/>
              <a:gd name="T38" fmla="*/ 454 w 1010"/>
              <a:gd name="T39" fmla="*/ 643 h 965"/>
              <a:gd name="T40" fmla="*/ 429 w 1010"/>
              <a:gd name="T41" fmla="*/ 615 h 965"/>
              <a:gd name="T42" fmla="*/ 413 w 1010"/>
              <a:gd name="T43" fmla="*/ 602 h 965"/>
              <a:gd name="T44" fmla="*/ 344 w 1010"/>
              <a:gd name="T45" fmla="*/ 573 h 965"/>
              <a:gd name="T46" fmla="*/ 314 w 1010"/>
              <a:gd name="T47" fmla="*/ 570 h 965"/>
              <a:gd name="T48" fmla="*/ 0 w 1010"/>
              <a:gd name="T49" fmla="*/ 965 h 965"/>
              <a:gd name="T50" fmla="*/ 134 w 1010"/>
              <a:gd name="T51" fmla="*/ 731 h 965"/>
              <a:gd name="T52" fmla="*/ 347 w 1010"/>
              <a:gd name="T53" fmla="*/ 731 h 965"/>
              <a:gd name="T54" fmla="*/ 484 w 1010"/>
              <a:gd name="T55" fmla="*/ 965 h 965"/>
              <a:gd name="T56" fmla="*/ 454 w 1010"/>
              <a:gd name="T57" fmla="*/ 643 h 965"/>
              <a:gd name="T58" fmla="*/ 696 w 1010"/>
              <a:gd name="T59" fmla="*/ 570 h 965"/>
              <a:gd name="T60" fmla="*/ 665 w 1010"/>
              <a:gd name="T61" fmla="*/ 573 h 965"/>
              <a:gd name="T62" fmla="*/ 581 w 1010"/>
              <a:gd name="T63" fmla="*/ 615 h 965"/>
              <a:gd name="T64" fmla="*/ 567 w 1010"/>
              <a:gd name="T65" fmla="*/ 629 h 965"/>
              <a:gd name="T66" fmla="*/ 626 w 1010"/>
              <a:gd name="T67" fmla="*/ 965 h 965"/>
              <a:gd name="T68" fmla="*/ 660 w 1010"/>
              <a:gd name="T69" fmla="*/ 965 h 965"/>
              <a:gd name="T70" fmla="*/ 908 w 1010"/>
              <a:gd name="T71" fmla="*/ 731 h 965"/>
              <a:gd name="T72" fmla="*/ 1010 w 1010"/>
              <a:gd name="T73" fmla="*/ 739 h 965"/>
              <a:gd name="T74" fmla="*/ 242 w 1010"/>
              <a:gd name="T75" fmla="*/ 547 h 965"/>
              <a:gd name="T76" fmla="*/ 299 w 1010"/>
              <a:gd name="T77" fmla="*/ 531 h 965"/>
              <a:gd name="T78" fmla="*/ 315 w 1010"/>
              <a:gd name="T79" fmla="*/ 520 h 965"/>
              <a:gd name="T80" fmla="*/ 347 w 1010"/>
              <a:gd name="T81" fmla="*/ 475 h 965"/>
              <a:gd name="T82" fmla="*/ 353 w 1010"/>
              <a:gd name="T83" fmla="*/ 453 h 965"/>
              <a:gd name="T84" fmla="*/ 353 w 1010"/>
              <a:gd name="T85" fmla="*/ 416 h 965"/>
              <a:gd name="T86" fmla="*/ 344 w 1010"/>
              <a:gd name="T87" fmla="*/ 387 h 965"/>
              <a:gd name="T88" fmla="*/ 335 w 1010"/>
              <a:gd name="T89" fmla="*/ 372 h 965"/>
              <a:gd name="T90" fmla="*/ 314 w 1010"/>
              <a:gd name="T91" fmla="*/ 348 h 965"/>
              <a:gd name="T92" fmla="*/ 300 w 1010"/>
              <a:gd name="T93" fmla="*/ 338 h 965"/>
              <a:gd name="T94" fmla="*/ 242 w 1010"/>
              <a:gd name="T95" fmla="*/ 32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0" h="965">
                <a:moveTo>
                  <a:pt x="684" y="361"/>
                </a:moveTo>
                <a:cubicBezTo>
                  <a:pt x="680" y="364"/>
                  <a:pt x="677" y="368"/>
                  <a:pt x="675" y="372"/>
                </a:cubicBezTo>
                <a:cubicBezTo>
                  <a:pt x="675" y="372"/>
                  <a:pt x="674" y="373"/>
                  <a:pt x="674" y="373"/>
                </a:cubicBezTo>
                <a:cubicBezTo>
                  <a:pt x="672" y="377"/>
                  <a:pt x="670" y="380"/>
                  <a:pt x="668" y="384"/>
                </a:cubicBezTo>
                <a:cubicBezTo>
                  <a:pt x="667" y="386"/>
                  <a:pt x="667" y="387"/>
                  <a:pt x="666" y="388"/>
                </a:cubicBezTo>
                <a:cubicBezTo>
                  <a:pt x="664" y="392"/>
                  <a:pt x="662" y="397"/>
                  <a:pt x="661" y="401"/>
                </a:cubicBezTo>
                <a:cubicBezTo>
                  <a:pt x="661" y="401"/>
                  <a:pt x="661" y="402"/>
                  <a:pt x="661" y="402"/>
                </a:cubicBezTo>
                <a:cubicBezTo>
                  <a:pt x="659" y="406"/>
                  <a:pt x="658" y="411"/>
                  <a:pt x="658" y="416"/>
                </a:cubicBezTo>
                <a:cubicBezTo>
                  <a:pt x="657" y="417"/>
                  <a:pt x="657" y="418"/>
                  <a:pt x="657" y="419"/>
                </a:cubicBezTo>
                <a:cubicBezTo>
                  <a:pt x="656" y="424"/>
                  <a:pt x="656" y="429"/>
                  <a:pt x="656" y="434"/>
                </a:cubicBezTo>
                <a:cubicBezTo>
                  <a:pt x="656" y="441"/>
                  <a:pt x="656" y="447"/>
                  <a:pt x="657" y="453"/>
                </a:cubicBezTo>
                <a:cubicBezTo>
                  <a:pt x="658" y="454"/>
                  <a:pt x="658" y="455"/>
                  <a:pt x="658" y="455"/>
                </a:cubicBezTo>
                <a:cubicBezTo>
                  <a:pt x="659" y="461"/>
                  <a:pt x="660" y="466"/>
                  <a:pt x="662" y="472"/>
                </a:cubicBezTo>
                <a:cubicBezTo>
                  <a:pt x="663" y="473"/>
                  <a:pt x="663" y="474"/>
                  <a:pt x="663" y="475"/>
                </a:cubicBezTo>
                <a:cubicBezTo>
                  <a:pt x="665" y="480"/>
                  <a:pt x="668" y="485"/>
                  <a:pt x="670" y="490"/>
                </a:cubicBezTo>
                <a:cubicBezTo>
                  <a:pt x="671" y="491"/>
                  <a:pt x="671" y="491"/>
                  <a:pt x="672" y="492"/>
                </a:cubicBezTo>
                <a:cubicBezTo>
                  <a:pt x="675" y="497"/>
                  <a:pt x="678" y="502"/>
                  <a:pt x="682" y="506"/>
                </a:cubicBezTo>
                <a:cubicBezTo>
                  <a:pt x="682" y="506"/>
                  <a:pt x="682" y="507"/>
                  <a:pt x="682" y="507"/>
                </a:cubicBezTo>
                <a:cubicBezTo>
                  <a:pt x="686" y="511"/>
                  <a:pt x="690" y="515"/>
                  <a:pt x="695" y="519"/>
                </a:cubicBezTo>
                <a:cubicBezTo>
                  <a:pt x="695" y="519"/>
                  <a:pt x="695" y="520"/>
                  <a:pt x="696" y="520"/>
                </a:cubicBezTo>
                <a:cubicBezTo>
                  <a:pt x="700" y="524"/>
                  <a:pt x="705" y="527"/>
                  <a:pt x="710" y="530"/>
                </a:cubicBezTo>
                <a:cubicBezTo>
                  <a:pt x="710" y="531"/>
                  <a:pt x="711" y="531"/>
                  <a:pt x="712" y="531"/>
                </a:cubicBezTo>
                <a:cubicBezTo>
                  <a:pt x="717" y="534"/>
                  <a:pt x="722" y="537"/>
                  <a:pt x="728" y="539"/>
                </a:cubicBezTo>
                <a:cubicBezTo>
                  <a:pt x="728" y="539"/>
                  <a:pt x="728" y="539"/>
                  <a:pt x="729" y="540"/>
                </a:cubicBezTo>
                <a:cubicBezTo>
                  <a:pt x="741" y="544"/>
                  <a:pt x="754" y="547"/>
                  <a:pt x="768" y="547"/>
                </a:cubicBezTo>
                <a:cubicBezTo>
                  <a:pt x="830" y="547"/>
                  <a:pt x="880" y="496"/>
                  <a:pt x="880" y="434"/>
                </a:cubicBezTo>
                <a:cubicBezTo>
                  <a:pt x="880" y="372"/>
                  <a:pt x="830" y="322"/>
                  <a:pt x="768" y="322"/>
                </a:cubicBezTo>
                <a:cubicBezTo>
                  <a:pt x="752" y="322"/>
                  <a:pt x="737" y="326"/>
                  <a:pt x="723" y="331"/>
                </a:cubicBezTo>
                <a:cubicBezTo>
                  <a:pt x="723" y="331"/>
                  <a:pt x="723" y="331"/>
                  <a:pt x="723" y="331"/>
                </a:cubicBezTo>
                <a:cubicBezTo>
                  <a:pt x="723" y="332"/>
                  <a:pt x="722" y="332"/>
                  <a:pt x="722" y="332"/>
                </a:cubicBezTo>
                <a:cubicBezTo>
                  <a:pt x="718" y="334"/>
                  <a:pt x="714" y="336"/>
                  <a:pt x="711" y="338"/>
                </a:cubicBezTo>
                <a:cubicBezTo>
                  <a:pt x="710" y="339"/>
                  <a:pt x="709" y="339"/>
                  <a:pt x="708" y="340"/>
                </a:cubicBezTo>
                <a:cubicBezTo>
                  <a:pt x="704" y="342"/>
                  <a:pt x="700" y="345"/>
                  <a:pt x="696" y="348"/>
                </a:cubicBezTo>
                <a:cubicBezTo>
                  <a:pt x="696" y="348"/>
                  <a:pt x="696" y="349"/>
                  <a:pt x="695" y="349"/>
                </a:cubicBezTo>
                <a:cubicBezTo>
                  <a:pt x="692" y="352"/>
                  <a:pt x="689" y="355"/>
                  <a:pt x="686" y="358"/>
                </a:cubicBezTo>
                <a:cubicBezTo>
                  <a:pt x="685" y="359"/>
                  <a:pt x="684" y="360"/>
                  <a:pt x="684" y="361"/>
                </a:cubicBezTo>
                <a:close/>
                <a:moveTo>
                  <a:pt x="505" y="225"/>
                </a:moveTo>
                <a:lnTo>
                  <a:pt x="505" y="225"/>
                </a:lnTo>
                <a:cubicBezTo>
                  <a:pt x="567" y="225"/>
                  <a:pt x="617" y="175"/>
                  <a:pt x="617" y="112"/>
                </a:cubicBezTo>
                <a:cubicBezTo>
                  <a:pt x="617" y="51"/>
                  <a:pt x="567" y="0"/>
                  <a:pt x="505" y="0"/>
                </a:cubicBezTo>
                <a:cubicBezTo>
                  <a:pt x="443" y="0"/>
                  <a:pt x="393" y="51"/>
                  <a:pt x="393" y="112"/>
                </a:cubicBezTo>
                <a:cubicBezTo>
                  <a:pt x="393" y="175"/>
                  <a:pt x="443" y="225"/>
                  <a:pt x="505" y="225"/>
                </a:cubicBezTo>
                <a:close/>
                <a:moveTo>
                  <a:pt x="610" y="540"/>
                </a:moveTo>
                <a:lnTo>
                  <a:pt x="610" y="540"/>
                </a:lnTo>
                <a:lnTo>
                  <a:pt x="610" y="455"/>
                </a:lnTo>
                <a:cubicBezTo>
                  <a:pt x="609" y="448"/>
                  <a:pt x="609" y="441"/>
                  <a:pt x="609" y="434"/>
                </a:cubicBezTo>
                <a:cubicBezTo>
                  <a:pt x="609" y="428"/>
                  <a:pt x="609" y="421"/>
                  <a:pt x="610" y="414"/>
                </a:cubicBezTo>
                <a:lnTo>
                  <a:pt x="610" y="409"/>
                </a:lnTo>
                <a:lnTo>
                  <a:pt x="611" y="409"/>
                </a:lnTo>
                <a:cubicBezTo>
                  <a:pt x="619" y="359"/>
                  <a:pt x="650" y="317"/>
                  <a:pt x="693" y="294"/>
                </a:cubicBezTo>
                <a:cubicBezTo>
                  <a:pt x="663" y="265"/>
                  <a:pt x="622" y="248"/>
                  <a:pt x="577" y="248"/>
                </a:cubicBezTo>
                <a:lnTo>
                  <a:pt x="433" y="248"/>
                </a:lnTo>
                <a:cubicBezTo>
                  <a:pt x="388" y="248"/>
                  <a:pt x="347" y="265"/>
                  <a:pt x="317" y="294"/>
                </a:cubicBezTo>
                <a:cubicBezTo>
                  <a:pt x="367" y="321"/>
                  <a:pt x="401" y="374"/>
                  <a:pt x="401" y="434"/>
                </a:cubicBezTo>
                <a:cubicBezTo>
                  <a:pt x="401" y="447"/>
                  <a:pt x="400" y="459"/>
                  <a:pt x="397" y="471"/>
                </a:cubicBezTo>
                <a:lnTo>
                  <a:pt x="397" y="539"/>
                </a:lnTo>
                <a:cubicBezTo>
                  <a:pt x="443" y="558"/>
                  <a:pt x="481" y="593"/>
                  <a:pt x="505" y="637"/>
                </a:cubicBezTo>
                <a:cubicBezTo>
                  <a:pt x="528" y="594"/>
                  <a:pt x="565" y="560"/>
                  <a:pt x="610" y="540"/>
                </a:cubicBezTo>
                <a:close/>
                <a:moveTo>
                  <a:pt x="454" y="643"/>
                </a:moveTo>
                <a:lnTo>
                  <a:pt x="454" y="643"/>
                </a:lnTo>
                <a:cubicBezTo>
                  <a:pt x="450" y="638"/>
                  <a:pt x="447" y="633"/>
                  <a:pt x="443" y="629"/>
                </a:cubicBezTo>
                <a:cubicBezTo>
                  <a:pt x="442" y="628"/>
                  <a:pt x="441" y="627"/>
                  <a:pt x="441" y="627"/>
                </a:cubicBezTo>
                <a:cubicBezTo>
                  <a:pt x="437" y="623"/>
                  <a:pt x="433" y="619"/>
                  <a:pt x="429" y="615"/>
                </a:cubicBezTo>
                <a:cubicBezTo>
                  <a:pt x="429" y="615"/>
                  <a:pt x="428" y="614"/>
                  <a:pt x="427" y="613"/>
                </a:cubicBezTo>
                <a:cubicBezTo>
                  <a:pt x="423" y="610"/>
                  <a:pt x="419" y="606"/>
                  <a:pt x="414" y="603"/>
                </a:cubicBezTo>
                <a:cubicBezTo>
                  <a:pt x="414" y="602"/>
                  <a:pt x="413" y="602"/>
                  <a:pt x="413" y="602"/>
                </a:cubicBezTo>
                <a:cubicBezTo>
                  <a:pt x="398" y="591"/>
                  <a:pt x="381" y="582"/>
                  <a:pt x="363" y="577"/>
                </a:cubicBezTo>
                <a:cubicBezTo>
                  <a:pt x="359" y="576"/>
                  <a:pt x="355" y="575"/>
                  <a:pt x="351" y="574"/>
                </a:cubicBezTo>
                <a:cubicBezTo>
                  <a:pt x="348" y="573"/>
                  <a:pt x="346" y="573"/>
                  <a:pt x="344" y="573"/>
                </a:cubicBezTo>
                <a:cubicBezTo>
                  <a:pt x="341" y="572"/>
                  <a:pt x="338" y="571"/>
                  <a:pt x="335" y="571"/>
                </a:cubicBezTo>
                <a:cubicBezTo>
                  <a:pt x="333" y="571"/>
                  <a:pt x="331" y="571"/>
                  <a:pt x="329" y="571"/>
                </a:cubicBezTo>
                <a:cubicBezTo>
                  <a:pt x="324" y="570"/>
                  <a:pt x="319" y="570"/>
                  <a:pt x="314" y="570"/>
                </a:cubicBezTo>
                <a:lnTo>
                  <a:pt x="170" y="570"/>
                </a:lnTo>
                <a:cubicBezTo>
                  <a:pt x="76" y="570"/>
                  <a:pt x="0" y="646"/>
                  <a:pt x="0" y="739"/>
                </a:cubicBezTo>
                <a:lnTo>
                  <a:pt x="0" y="965"/>
                </a:lnTo>
                <a:lnTo>
                  <a:pt x="100" y="965"/>
                </a:lnTo>
                <a:lnTo>
                  <a:pt x="100" y="731"/>
                </a:lnTo>
                <a:lnTo>
                  <a:pt x="134" y="731"/>
                </a:lnTo>
                <a:lnTo>
                  <a:pt x="134" y="965"/>
                </a:lnTo>
                <a:lnTo>
                  <a:pt x="347" y="965"/>
                </a:lnTo>
                <a:lnTo>
                  <a:pt x="347" y="731"/>
                </a:lnTo>
                <a:lnTo>
                  <a:pt x="382" y="731"/>
                </a:lnTo>
                <a:lnTo>
                  <a:pt x="382" y="965"/>
                </a:lnTo>
                <a:lnTo>
                  <a:pt x="484" y="965"/>
                </a:lnTo>
                <a:lnTo>
                  <a:pt x="484" y="739"/>
                </a:lnTo>
                <a:cubicBezTo>
                  <a:pt x="484" y="704"/>
                  <a:pt x="473" y="671"/>
                  <a:pt x="454" y="643"/>
                </a:cubicBezTo>
                <a:cubicBezTo>
                  <a:pt x="454" y="643"/>
                  <a:pt x="454" y="643"/>
                  <a:pt x="454" y="643"/>
                </a:cubicBezTo>
                <a:close/>
                <a:moveTo>
                  <a:pt x="840" y="570"/>
                </a:moveTo>
                <a:lnTo>
                  <a:pt x="840" y="570"/>
                </a:lnTo>
                <a:lnTo>
                  <a:pt x="696" y="570"/>
                </a:lnTo>
                <a:cubicBezTo>
                  <a:pt x="690" y="570"/>
                  <a:pt x="685" y="570"/>
                  <a:pt x="680" y="571"/>
                </a:cubicBezTo>
                <a:cubicBezTo>
                  <a:pt x="678" y="571"/>
                  <a:pt x="677" y="571"/>
                  <a:pt x="675" y="571"/>
                </a:cubicBezTo>
                <a:cubicBezTo>
                  <a:pt x="672" y="572"/>
                  <a:pt x="668" y="572"/>
                  <a:pt x="665" y="573"/>
                </a:cubicBezTo>
                <a:cubicBezTo>
                  <a:pt x="663" y="573"/>
                  <a:pt x="661" y="573"/>
                  <a:pt x="659" y="574"/>
                </a:cubicBezTo>
                <a:cubicBezTo>
                  <a:pt x="656" y="575"/>
                  <a:pt x="652" y="575"/>
                  <a:pt x="649" y="577"/>
                </a:cubicBezTo>
                <a:cubicBezTo>
                  <a:pt x="623" y="584"/>
                  <a:pt x="600" y="597"/>
                  <a:pt x="581" y="615"/>
                </a:cubicBezTo>
                <a:cubicBezTo>
                  <a:pt x="580" y="615"/>
                  <a:pt x="580" y="615"/>
                  <a:pt x="580" y="616"/>
                </a:cubicBezTo>
                <a:cubicBezTo>
                  <a:pt x="576" y="619"/>
                  <a:pt x="572" y="623"/>
                  <a:pt x="568" y="628"/>
                </a:cubicBezTo>
                <a:cubicBezTo>
                  <a:pt x="568" y="628"/>
                  <a:pt x="567" y="629"/>
                  <a:pt x="567" y="629"/>
                </a:cubicBezTo>
                <a:cubicBezTo>
                  <a:pt x="542" y="659"/>
                  <a:pt x="526" y="697"/>
                  <a:pt x="526" y="739"/>
                </a:cubicBezTo>
                <a:lnTo>
                  <a:pt x="526" y="965"/>
                </a:lnTo>
                <a:lnTo>
                  <a:pt x="626" y="965"/>
                </a:lnTo>
                <a:lnTo>
                  <a:pt x="626" y="731"/>
                </a:lnTo>
                <a:lnTo>
                  <a:pt x="660" y="731"/>
                </a:lnTo>
                <a:lnTo>
                  <a:pt x="660" y="965"/>
                </a:lnTo>
                <a:lnTo>
                  <a:pt x="873" y="965"/>
                </a:lnTo>
                <a:lnTo>
                  <a:pt x="873" y="731"/>
                </a:lnTo>
                <a:lnTo>
                  <a:pt x="908" y="731"/>
                </a:lnTo>
                <a:lnTo>
                  <a:pt x="908" y="965"/>
                </a:lnTo>
                <a:lnTo>
                  <a:pt x="1010" y="965"/>
                </a:lnTo>
                <a:lnTo>
                  <a:pt x="1010" y="739"/>
                </a:lnTo>
                <a:cubicBezTo>
                  <a:pt x="1010" y="646"/>
                  <a:pt x="934" y="570"/>
                  <a:pt x="840" y="570"/>
                </a:cubicBezTo>
                <a:close/>
                <a:moveTo>
                  <a:pt x="242" y="547"/>
                </a:moveTo>
                <a:lnTo>
                  <a:pt x="242" y="547"/>
                </a:lnTo>
                <a:cubicBezTo>
                  <a:pt x="256" y="547"/>
                  <a:pt x="269" y="544"/>
                  <a:pt x="282" y="539"/>
                </a:cubicBezTo>
                <a:cubicBezTo>
                  <a:pt x="282" y="539"/>
                  <a:pt x="282" y="539"/>
                  <a:pt x="282" y="539"/>
                </a:cubicBezTo>
                <a:cubicBezTo>
                  <a:pt x="288" y="537"/>
                  <a:pt x="294" y="534"/>
                  <a:pt x="299" y="531"/>
                </a:cubicBezTo>
                <a:cubicBezTo>
                  <a:pt x="299" y="531"/>
                  <a:pt x="299" y="531"/>
                  <a:pt x="300" y="531"/>
                </a:cubicBezTo>
                <a:cubicBezTo>
                  <a:pt x="305" y="527"/>
                  <a:pt x="310" y="524"/>
                  <a:pt x="315" y="520"/>
                </a:cubicBezTo>
                <a:cubicBezTo>
                  <a:pt x="315" y="520"/>
                  <a:pt x="315" y="520"/>
                  <a:pt x="315" y="520"/>
                </a:cubicBezTo>
                <a:cubicBezTo>
                  <a:pt x="324" y="512"/>
                  <a:pt x="332" y="502"/>
                  <a:pt x="338" y="492"/>
                </a:cubicBezTo>
                <a:cubicBezTo>
                  <a:pt x="339" y="491"/>
                  <a:pt x="339" y="491"/>
                  <a:pt x="339" y="490"/>
                </a:cubicBezTo>
                <a:cubicBezTo>
                  <a:pt x="342" y="485"/>
                  <a:pt x="345" y="480"/>
                  <a:pt x="347" y="475"/>
                </a:cubicBezTo>
                <a:cubicBezTo>
                  <a:pt x="347" y="474"/>
                  <a:pt x="347" y="473"/>
                  <a:pt x="348" y="472"/>
                </a:cubicBezTo>
                <a:cubicBezTo>
                  <a:pt x="350" y="466"/>
                  <a:pt x="351" y="461"/>
                  <a:pt x="352" y="455"/>
                </a:cubicBezTo>
                <a:cubicBezTo>
                  <a:pt x="352" y="454"/>
                  <a:pt x="352" y="454"/>
                  <a:pt x="353" y="453"/>
                </a:cubicBezTo>
                <a:cubicBezTo>
                  <a:pt x="354" y="447"/>
                  <a:pt x="354" y="441"/>
                  <a:pt x="354" y="434"/>
                </a:cubicBezTo>
                <a:cubicBezTo>
                  <a:pt x="354" y="429"/>
                  <a:pt x="354" y="424"/>
                  <a:pt x="353" y="419"/>
                </a:cubicBezTo>
                <a:cubicBezTo>
                  <a:pt x="353" y="418"/>
                  <a:pt x="353" y="417"/>
                  <a:pt x="353" y="416"/>
                </a:cubicBezTo>
                <a:cubicBezTo>
                  <a:pt x="352" y="411"/>
                  <a:pt x="351" y="406"/>
                  <a:pt x="349" y="402"/>
                </a:cubicBezTo>
                <a:cubicBezTo>
                  <a:pt x="349" y="401"/>
                  <a:pt x="349" y="401"/>
                  <a:pt x="349" y="401"/>
                </a:cubicBezTo>
                <a:cubicBezTo>
                  <a:pt x="348" y="397"/>
                  <a:pt x="346" y="392"/>
                  <a:pt x="344" y="387"/>
                </a:cubicBezTo>
                <a:cubicBezTo>
                  <a:pt x="343" y="387"/>
                  <a:pt x="343" y="386"/>
                  <a:pt x="342" y="385"/>
                </a:cubicBezTo>
                <a:cubicBezTo>
                  <a:pt x="340" y="380"/>
                  <a:pt x="338" y="376"/>
                  <a:pt x="335" y="372"/>
                </a:cubicBezTo>
                <a:cubicBezTo>
                  <a:pt x="333" y="368"/>
                  <a:pt x="330" y="364"/>
                  <a:pt x="326" y="361"/>
                </a:cubicBezTo>
                <a:cubicBezTo>
                  <a:pt x="326" y="360"/>
                  <a:pt x="325" y="359"/>
                  <a:pt x="324" y="358"/>
                </a:cubicBezTo>
                <a:cubicBezTo>
                  <a:pt x="321" y="355"/>
                  <a:pt x="318" y="352"/>
                  <a:pt x="314" y="348"/>
                </a:cubicBezTo>
                <a:cubicBezTo>
                  <a:pt x="314" y="348"/>
                  <a:pt x="314" y="348"/>
                  <a:pt x="314" y="348"/>
                </a:cubicBezTo>
                <a:cubicBezTo>
                  <a:pt x="310" y="345"/>
                  <a:pt x="306" y="342"/>
                  <a:pt x="302" y="340"/>
                </a:cubicBezTo>
                <a:cubicBezTo>
                  <a:pt x="301" y="339"/>
                  <a:pt x="300" y="339"/>
                  <a:pt x="300" y="338"/>
                </a:cubicBezTo>
                <a:cubicBezTo>
                  <a:pt x="296" y="336"/>
                  <a:pt x="292" y="334"/>
                  <a:pt x="288" y="332"/>
                </a:cubicBezTo>
                <a:cubicBezTo>
                  <a:pt x="287" y="332"/>
                  <a:pt x="287" y="332"/>
                  <a:pt x="287" y="331"/>
                </a:cubicBezTo>
                <a:cubicBezTo>
                  <a:pt x="273" y="326"/>
                  <a:pt x="258" y="322"/>
                  <a:pt x="242" y="322"/>
                </a:cubicBezTo>
                <a:cubicBezTo>
                  <a:pt x="180" y="322"/>
                  <a:pt x="130" y="372"/>
                  <a:pt x="130" y="434"/>
                </a:cubicBezTo>
                <a:cubicBezTo>
                  <a:pt x="130" y="496"/>
                  <a:pt x="180" y="547"/>
                  <a:pt x="242" y="547"/>
                </a:cubicBez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19" name="TextBox 20"/>
          <p:cNvSpPr txBox="1">
            <a:spLocks noChangeArrowheads="1"/>
          </p:cNvSpPr>
          <p:nvPr/>
        </p:nvSpPr>
        <p:spPr bwMode="auto">
          <a:xfrm>
            <a:off x="4460312" y="3005439"/>
            <a:ext cx="6979173" cy="9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695" b="1" dirty="0">
                <a:solidFill>
                  <a:schemeClr val="accent1"/>
                </a:solidFill>
                <a:latin typeface="微软雅黑" panose="020B0503020204020204" pitchFamily="34" charset="-122"/>
                <a:ea typeface="微软雅黑" panose="020B0503020204020204" pitchFamily="34" charset="-122"/>
              </a:rPr>
              <a:t>      </a:t>
            </a:r>
            <a:r>
              <a:rPr lang="zh-CN" altLang="en-US" sz="5695" b="1" dirty="0" smtClean="0">
                <a:solidFill>
                  <a:schemeClr val="accent1"/>
                </a:solidFill>
                <a:latin typeface="微软雅黑" panose="020B0503020204020204" pitchFamily="34" charset="-122"/>
                <a:ea typeface="微软雅黑" panose="020B0503020204020204" pitchFamily="34" charset="-122"/>
              </a:rPr>
              <a:t>社会救助</a:t>
            </a:r>
            <a:endParaRPr lang="zh-CN" altLang="en-US" sz="5695" b="1" dirty="0">
              <a:solidFill>
                <a:schemeClr val="accent1"/>
              </a:solidFill>
              <a:latin typeface="微软雅黑" panose="020B0503020204020204" pitchFamily="34" charset="-122"/>
              <a:ea typeface="微软雅黑" panose="020B0503020204020204" pitchFamily="34" charset="-122"/>
            </a:endParaRPr>
          </a:p>
        </p:txBody>
      </p:sp>
      <p:sp>
        <p:nvSpPr>
          <p:cNvPr id="9222" name="Freeform 18"/>
          <p:cNvSpPr/>
          <p:nvPr/>
        </p:nvSpPr>
        <p:spPr bwMode="auto">
          <a:xfrm>
            <a:off x="5364089" y="2357731"/>
            <a:ext cx="841852" cy="614235"/>
          </a:xfrm>
          <a:custGeom>
            <a:avLst/>
            <a:gdLst>
              <a:gd name="T0" fmla="*/ 0 w 953"/>
              <a:gd name="T1" fmla="*/ 4 h 694"/>
              <a:gd name="T2" fmla="*/ 456 w 953"/>
              <a:gd name="T3" fmla="*/ 694 h 694"/>
              <a:gd name="T4" fmla="*/ 953 w 953"/>
              <a:gd name="T5" fmla="*/ 691 h 694"/>
              <a:gd name="T6" fmla="*/ 746 w 953"/>
              <a:gd name="T7" fmla="*/ 167 h 694"/>
              <a:gd name="T8" fmla="*/ 0 w 953"/>
              <a:gd name="T9" fmla="*/ 4 h 694"/>
            </a:gdLst>
            <a:ahLst/>
            <a:cxnLst>
              <a:cxn ang="0">
                <a:pos x="T0" y="T1"/>
              </a:cxn>
              <a:cxn ang="0">
                <a:pos x="T2" y="T3"/>
              </a:cxn>
              <a:cxn ang="0">
                <a:pos x="T4" y="T5"/>
              </a:cxn>
              <a:cxn ang="0">
                <a:pos x="T6" y="T7"/>
              </a:cxn>
              <a:cxn ang="0">
                <a:pos x="T8" y="T9"/>
              </a:cxn>
            </a:cxnLst>
            <a:rect l="0" t="0" r="r" b="b"/>
            <a:pathLst>
              <a:path w="953" h="694">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3" name="Freeform 19"/>
          <p:cNvSpPr/>
          <p:nvPr/>
        </p:nvSpPr>
        <p:spPr bwMode="auto">
          <a:xfrm>
            <a:off x="3836035" y="1922579"/>
            <a:ext cx="2127226" cy="1041018"/>
          </a:xfrm>
          <a:custGeom>
            <a:avLst/>
            <a:gdLst>
              <a:gd name="T0" fmla="*/ 0 w 2410"/>
              <a:gd name="T1" fmla="*/ 478 h 1174"/>
              <a:gd name="T2" fmla="*/ 519 w 2410"/>
              <a:gd name="T3" fmla="*/ 1174 h 1174"/>
              <a:gd name="T4" fmla="*/ 1395 w 2410"/>
              <a:gd name="T5" fmla="*/ 498 h 1174"/>
              <a:gd name="T6" fmla="*/ 2410 w 2410"/>
              <a:gd name="T7" fmla="*/ 536 h 1174"/>
              <a:gd name="T8" fmla="*/ 933 w 2410"/>
              <a:gd name="T9" fmla="*/ 86 h 1174"/>
              <a:gd name="T10" fmla="*/ 0 w 2410"/>
              <a:gd name="T11" fmla="*/ 478 h 1174"/>
            </a:gdLst>
            <a:ahLst/>
            <a:cxnLst>
              <a:cxn ang="0">
                <a:pos x="T0" y="T1"/>
              </a:cxn>
              <a:cxn ang="0">
                <a:pos x="T2" y="T3"/>
              </a:cxn>
              <a:cxn ang="0">
                <a:pos x="T4" y="T5"/>
              </a:cxn>
              <a:cxn ang="0">
                <a:pos x="T6" y="T7"/>
              </a:cxn>
              <a:cxn ang="0">
                <a:pos x="T8" y="T9"/>
              </a:cxn>
              <a:cxn ang="0">
                <a:pos x="T10" y="T11"/>
              </a:cxn>
            </a:cxnLst>
            <a:rect l="0" t="0" r="r" b="b"/>
            <a:pathLst>
              <a:path w="2410" h="1174">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4" name="Freeform 20"/>
          <p:cNvSpPr/>
          <p:nvPr/>
        </p:nvSpPr>
        <p:spPr bwMode="auto">
          <a:xfrm>
            <a:off x="1846051" y="1904169"/>
            <a:ext cx="2389990" cy="1072817"/>
          </a:xfrm>
          <a:custGeom>
            <a:avLst/>
            <a:gdLst>
              <a:gd name="T0" fmla="*/ 0 w 2708"/>
              <a:gd name="T1" fmla="*/ 268 h 1210"/>
              <a:gd name="T2" fmla="*/ 1710 w 2708"/>
              <a:gd name="T3" fmla="*/ 268 h 1210"/>
              <a:gd name="T4" fmla="*/ 2708 w 2708"/>
              <a:gd name="T5" fmla="*/ 1210 h 1210"/>
              <a:gd name="T6" fmla="*/ 1905 w 2708"/>
              <a:gd name="T7" fmla="*/ 1196 h 1210"/>
              <a:gd name="T8" fmla="*/ 1335 w 2708"/>
              <a:gd name="T9" fmla="*/ 384 h 1210"/>
              <a:gd name="T10" fmla="*/ 0 w 2708"/>
              <a:gd name="T11" fmla="*/ 268 h 1210"/>
            </a:gdLst>
            <a:ahLst/>
            <a:cxnLst>
              <a:cxn ang="0">
                <a:pos x="T0" y="T1"/>
              </a:cxn>
              <a:cxn ang="0">
                <a:pos x="T2" y="T3"/>
              </a:cxn>
              <a:cxn ang="0">
                <a:pos x="T4" y="T5"/>
              </a:cxn>
              <a:cxn ang="0">
                <a:pos x="T6" y="T7"/>
              </a:cxn>
              <a:cxn ang="0">
                <a:pos x="T8" y="T9"/>
              </a:cxn>
              <a:cxn ang="0">
                <a:pos x="T10" y="T11"/>
              </a:cxn>
            </a:cxnLst>
            <a:rect l="0" t="0" r="r" b="b"/>
            <a:pathLst>
              <a:path w="2708" h="1210">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5" name="Freeform 21"/>
          <p:cNvSpPr/>
          <p:nvPr/>
        </p:nvSpPr>
        <p:spPr bwMode="auto">
          <a:xfrm>
            <a:off x="1263616" y="2088271"/>
            <a:ext cx="1914670" cy="1479518"/>
          </a:xfrm>
          <a:custGeom>
            <a:avLst/>
            <a:gdLst>
              <a:gd name="T0" fmla="*/ 790 w 2170"/>
              <a:gd name="T1" fmla="*/ 1667 h 1667"/>
              <a:gd name="T2" fmla="*/ 625 w 2170"/>
              <a:gd name="T3" fmla="*/ 628 h 1667"/>
              <a:gd name="T4" fmla="*/ 2170 w 2170"/>
              <a:gd name="T5" fmla="*/ 351 h 1667"/>
              <a:gd name="T6" fmla="*/ 557 w 2170"/>
              <a:gd name="T7" fmla="*/ 145 h 1667"/>
              <a:gd name="T8" fmla="*/ 0 w 2170"/>
              <a:gd name="T9" fmla="*/ 870 h 1667"/>
              <a:gd name="T10" fmla="*/ 790 w 2170"/>
              <a:gd name="T11" fmla="*/ 1667 h 1667"/>
            </a:gdLst>
            <a:ahLst/>
            <a:cxnLst>
              <a:cxn ang="0">
                <a:pos x="T0" y="T1"/>
              </a:cxn>
              <a:cxn ang="0">
                <a:pos x="T2" y="T3"/>
              </a:cxn>
              <a:cxn ang="0">
                <a:pos x="T4" y="T5"/>
              </a:cxn>
              <a:cxn ang="0">
                <a:pos x="T6" y="T7"/>
              </a:cxn>
              <a:cxn ang="0">
                <a:pos x="T8" y="T9"/>
              </a:cxn>
              <a:cxn ang="0">
                <a:pos x="T10" y="T11"/>
              </a:cxn>
            </a:cxnLst>
            <a:rect l="0" t="0" r="r" b="b"/>
            <a:pathLst>
              <a:path w="2170" h="1667">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6" name="Freeform 22"/>
          <p:cNvSpPr/>
          <p:nvPr/>
        </p:nvSpPr>
        <p:spPr bwMode="auto">
          <a:xfrm>
            <a:off x="1223448" y="2987029"/>
            <a:ext cx="2979119" cy="2513841"/>
          </a:xfrm>
          <a:custGeom>
            <a:avLst/>
            <a:gdLst>
              <a:gd name="T0" fmla="*/ 3374 w 3374"/>
              <a:gd name="T1" fmla="*/ 1976 h 2835"/>
              <a:gd name="T2" fmla="*/ 2995 w 3374"/>
              <a:gd name="T3" fmla="*/ 2835 h 2835"/>
              <a:gd name="T4" fmla="*/ 1347 w 3374"/>
              <a:gd name="T5" fmla="*/ 1457 h 2835"/>
              <a:gd name="T6" fmla="*/ 41 w 3374"/>
              <a:gd name="T7" fmla="*/ 0 h 2835"/>
              <a:gd name="T8" fmla="*/ 1201 w 3374"/>
              <a:gd name="T9" fmla="*/ 877 h 2835"/>
              <a:gd name="T10" fmla="*/ 3374 w 3374"/>
              <a:gd name="T11" fmla="*/ 1976 h 2835"/>
            </a:gdLst>
            <a:ahLst/>
            <a:cxnLst>
              <a:cxn ang="0">
                <a:pos x="T0" y="T1"/>
              </a:cxn>
              <a:cxn ang="0">
                <a:pos x="T2" y="T3"/>
              </a:cxn>
              <a:cxn ang="0">
                <a:pos x="T4" y="T5"/>
              </a:cxn>
              <a:cxn ang="0">
                <a:pos x="T6" y="T7"/>
              </a:cxn>
              <a:cxn ang="0">
                <a:pos x="T8" y="T9"/>
              </a:cxn>
              <a:cxn ang="0">
                <a:pos x="T10" y="T11"/>
              </a:cxn>
            </a:cxnLst>
            <a:rect l="0" t="0" r="r" b="b"/>
            <a:pathLst>
              <a:path w="3374" h="2835">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timgsa.baidu.com/timg?image&amp;quality=80&amp;size=b9999_10000&amp;sec=1550809677783&amp;di=8bdcea2e6b5f0e5be58db8790dfa6cba&amp;imgtype=0&amp;src=http%3A%2F%2Fwww.yimiedu.com%2Fupload%2F20141207%2F14179454012854185.jpg"/>
          <p:cNvPicPr>
            <a:picLocks noChangeAspect="1" noChangeArrowheads="1"/>
          </p:cNvPicPr>
          <p:nvPr/>
        </p:nvPicPr>
        <p:blipFill>
          <a:blip r:embed="rId1" cstate="print"/>
          <a:srcRect/>
          <a:stretch>
            <a:fillRect/>
          </a:stretch>
        </p:blipFill>
        <p:spPr bwMode="auto">
          <a:xfrm>
            <a:off x="740743" y="4048373"/>
            <a:ext cx="3524250" cy="2247901"/>
          </a:xfrm>
          <a:prstGeom prst="rect">
            <a:avLst/>
          </a:prstGeom>
          <a:noFill/>
        </p:spPr>
      </p:pic>
      <p:sp>
        <p:nvSpPr>
          <p:cNvPr id="3" name="TextBox 2"/>
          <p:cNvSpPr txBox="1"/>
          <p:nvPr/>
        </p:nvSpPr>
        <p:spPr>
          <a:xfrm>
            <a:off x="5133231" y="3904357"/>
            <a:ext cx="6480720" cy="2308324"/>
          </a:xfrm>
          <a:prstGeom prst="rect">
            <a:avLst/>
          </a:prstGeom>
          <a:noFill/>
        </p:spPr>
        <p:txBody>
          <a:bodyPr wrap="square" rtlCol="0">
            <a:spAutoFit/>
          </a:bodyPr>
          <a:lstStyle/>
          <a:p>
            <a:r>
              <a:rPr lang="zh-CN" altLang="zh-CN" sz="3600" b="1" dirty="0" smtClean="0">
                <a:solidFill>
                  <a:srgbClr val="FF0000"/>
                </a:solidFill>
                <a:latin typeface="楷体" panose="02010609060101010101" pitchFamily="49" charset="-122"/>
                <a:ea typeface="楷体" panose="02010609060101010101" pitchFamily="49" charset="-122"/>
              </a:rPr>
              <a:t>第</a:t>
            </a:r>
            <a:r>
              <a:rPr lang="en-US" altLang="zh-CN" sz="3600" b="1" dirty="0" smtClean="0">
                <a:solidFill>
                  <a:srgbClr val="FF0000"/>
                </a:solidFill>
                <a:latin typeface="楷体" panose="02010609060101010101" pitchFamily="49" charset="-122"/>
                <a:ea typeface="楷体" panose="02010609060101010101" pitchFamily="49" charset="-122"/>
              </a:rPr>
              <a:t>45</a:t>
            </a:r>
            <a:r>
              <a:rPr lang="zh-CN" altLang="zh-CN" sz="3600" b="1" dirty="0" smtClean="0">
                <a:solidFill>
                  <a:srgbClr val="FF0000"/>
                </a:solidFill>
                <a:latin typeface="楷体" panose="02010609060101010101" pitchFamily="49" charset="-122"/>
                <a:ea typeface="楷体" panose="02010609060101010101" pitchFamily="49" charset="-122"/>
              </a:rPr>
              <a:t>条：“中国人民共和国公民在年老、疾病或者丧失劳动能力的情况下，有从国家和社会获得物质帮助的权利”。</a:t>
            </a:r>
            <a:endParaRPr lang="zh-CN" altLang="en-US" sz="3600" b="1" dirty="0">
              <a:solidFill>
                <a:srgbClr val="FF0000"/>
              </a:solidFill>
              <a:latin typeface="楷体" panose="02010609060101010101" pitchFamily="49" charset="-122"/>
              <a:ea typeface="楷体" panose="02010609060101010101" pitchFamily="49" charset="-122"/>
            </a:endParaRPr>
          </a:p>
        </p:txBody>
      </p:sp>
      <p:sp>
        <p:nvSpPr>
          <p:cNvPr id="4" name="TextBox 21"/>
          <p:cNvSpPr txBox="1">
            <a:spLocks noChangeArrowheads="1"/>
          </p:cNvSpPr>
          <p:nvPr/>
        </p:nvSpPr>
        <p:spPr bwMode="auto">
          <a:xfrm>
            <a:off x="4485159" y="1384077"/>
            <a:ext cx="765769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zh-CN" sz="2800" b="1" dirty="0" smtClean="0">
                <a:solidFill>
                  <a:srgbClr val="FF0000"/>
                </a:solidFill>
                <a:latin typeface="楷体" panose="02010609060101010101" pitchFamily="49" charset="-122"/>
                <a:ea typeface="楷体" panose="02010609060101010101" pitchFamily="49" charset="-122"/>
              </a:rPr>
              <a:t>社会救助是指国家和社会对由于各种原因而陷入生存困境的公民，给予财物接济和生活扶助，以保障其最低生活需要的制度。</a:t>
            </a:r>
            <a:endParaRPr lang="zh-CN" altLang="en-US" sz="2530" b="1" dirty="0">
              <a:solidFill>
                <a:srgbClr val="FF0000"/>
              </a:solidFill>
              <a:latin typeface="楷体" panose="02010609060101010101" pitchFamily="49" charset="-122"/>
              <a:ea typeface="楷体" panose="02010609060101010101" pitchFamily="49" charset="-122"/>
            </a:endParaRPr>
          </a:p>
        </p:txBody>
      </p:sp>
      <p:pic>
        <p:nvPicPr>
          <p:cNvPr id="67588" name="Picture 4" descr="https://timgsa.baidu.com/timg?image&amp;quality=80&amp;size=b9999_10000&amp;sec=1550823108734&amp;di=45b88400b4664f5c6b29a4e441505917&amp;imgtype=0&amp;src=http%3A%2F%2Fupload.northnews.cn%2F2015%2F0513%2F1431482769990.png"/>
          <p:cNvPicPr>
            <a:picLocks noChangeAspect="1" noChangeArrowheads="1"/>
          </p:cNvPicPr>
          <p:nvPr/>
        </p:nvPicPr>
        <p:blipFill>
          <a:blip r:embed="rId2" cstate="print"/>
          <a:srcRect/>
          <a:stretch>
            <a:fillRect/>
          </a:stretch>
        </p:blipFill>
        <p:spPr bwMode="auto">
          <a:xfrm>
            <a:off x="524719" y="880021"/>
            <a:ext cx="3898522" cy="244827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5"/>
          <p:cNvSpPr/>
          <p:nvPr/>
        </p:nvSpPr>
        <p:spPr bwMode="auto">
          <a:xfrm>
            <a:off x="400007" y="39954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5" name="Freeform 6"/>
          <p:cNvSpPr/>
          <p:nvPr/>
        </p:nvSpPr>
        <p:spPr bwMode="auto">
          <a:xfrm>
            <a:off x="222598" y="22381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6" name="Freeform 7"/>
          <p:cNvSpPr/>
          <p:nvPr/>
        </p:nvSpPr>
        <p:spPr bwMode="auto">
          <a:xfrm>
            <a:off x="222598" y="15351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7" name="Freeform 8"/>
          <p:cNvSpPr>
            <a:spLocks noEditPoints="1"/>
          </p:cNvSpPr>
          <p:nvPr/>
        </p:nvSpPr>
        <p:spPr bwMode="auto">
          <a:xfrm>
            <a:off x="547288" y="27234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8" name="TextBox 104"/>
          <p:cNvSpPr txBox="1">
            <a:spLocks noChangeArrowheads="1"/>
          </p:cNvSpPr>
          <p:nvPr/>
        </p:nvSpPr>
        <p:spPr bwMode="auto">
          <a:xfrm>
            <a:off x="1228468" y="160213"/>
            <a:ext cx="5315553"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950" b="1" dirty="0" smtClean="0">
                <a:solidFill>
                  <a:schemeClr val="accent1"/>
                </a:solidFill>
                <a:latin typeface="微软雅黑" panose="020B0503020204020204" pitchFamily="34" charset="-122"/>
                <a:ea typeface="微软雅黑" panose="020B0503020204020204" pitchFamily="34" charset="-122"/>
              </a:rPr>
              <a:t>社会救助的工作内容</a:t>
            </a:r>
            <a:endParaRPr lang="zh-CN" altLang="en-US" sz="2950" b="1" dirty="0">
              <a:solidFill>
                <a:schemeClr val="accent1"/>
              </a:solidFill>
              <a:latin typeface="微软雅黑" panose="020B0503020204020204" pitchFamily="34" charset="-122"/>
              <a:ea typeface="微软雅黑" panose="020B0503020204020204" pitchFamily="34" charset="-122"/>
            </a:endParaRPr>
          </a:p>
        </p:txBody>
      </p:sp>
      <p:sp>
        <p:nvSpPr>
          <p:cNvPr id="13319" name="Rectangle 6"/>
          <p:cNvSpPr>
            <a:spLocks noChangeArrowheads="1"/>
          </p:cNvSpPr>
          <p:nvPr/>
        </p:nvSpPr>
        <p:spPr bwMode="auto">
          <a:xfrm>
            <a:off x="308695" y="1168053"/>
            <a:ext cx="1728192" cy="1440160"/>
          </a:xfrm>
          <a:prstGeom prst="rect">
            <a:avLst/>
          </a:prstGeom>
          <a:solidFill>
            <a:srgbClr val="00AA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13322" name="Rectangle 9"/>
          <p:cNvSpPr>
            <a:spLocks noChangeArrowheads="1"/>
          </p:cNvSpPr>
          <p:nvPr/>
        </p:nvSpPr>
        <p:spPr bwMode="auto">
          <a:xfrm>
            <a:off x="4413151" y="1168053"/>
            <a:ext cx="1800200" cy="14401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13325" name="TextBox 13"/>
          <p:cNvSpPr txBox="1">
            <a:spLocks noChangeArrowheads="1"/>
          </p:cNvSpPr>
          <p:nvPr/>
        </p:nvSpPr>
        <p:spPr bwMode="auto">
          <a:xfrm>
            <a:off x="308695" y="116805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a:solidFill>
                  <a:schemeClr val="accent2"/>
                </a:solidFill>
                <a:latin typeface="微软雅黑" panose="020B0503020204020204" pitchFamily="34" charset="-122"/>
                <a:ea typeface="微软雅黑" panose="020B0503020204020204" pitchFamily="34" charset="-122"/>
              </a:rPr>
              <a:t>01</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13326" name="TextBox 14"/>
          <p:cNvSpPr txBox="1">
            <a:spLocks noChangeArrowheads="1"/>
          </p:cNvSpPr>
          <p:nvPr/>
        </p:nvSpPr>
        <p:spPr bwMode="auto">
          <a:xfrm>
            <a:off x="524719" y="1960141"/>
            <a:ext cx="12961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chemeClr val="accent2"/>
                </a:solidFill>
                <a:latin typeface="微软雅黑" panose="020B0503020204020204" pitchFamily="34" charset="-122"/>
                <a:ea typeface="微软雅黑" panose="020B0503020204020204" pitchFamily="34" charset="-122"/>
              </a:rPr>
              <a:t>城乡最低</a:t>
            </a:r>
            <a:endParaRPr lang="en-US" altLang="zh-CN" dirty="0" smtClean="0">
              <a:solidFill>
                <a:schemeClr val="accent2"/>
              </a:solidFill>
              <a:latin typeface="微软雅黑" panose="020B0503020204020204" pitchFamily="34" charset="-122"/>
              <a:ea typeface="微软雅黑" panose="020B0503020204020204" pitchFamily="34" charset="-122"/>
            </a:endParaRPr>
          </a:p>
          <a:p>
            <a:pPr eaLnBrk="1" hangingPunct="1"/>
            <a:r>
              <a:rPr lang="zh-CN" altLang="en-US" dirty="0" smtClean="0">
                <a:solidFill>
                  <a:schemeClr val="accent2"/>
                </a:solidFill>
                <a:latin typeface="微软雅黑" panose="020B0503020204020204" pitchFamily="34" charset="-122"/>
                <a:ea typeface="微软雅黑" panose="020B0503020204020204" pitchFamily="34" charset="-122"/>
              </a:rPr>
              <a:t>生活保障</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13327" name="TextBox 15"/>
          <p:cNvSpPr txBox="1">
            <a:spLocks noChangeArrowheads="1"/>
          </p:cNvSpPr>
          <p:nvPr/>
        </p:nvSpPr>
        <p:spPr bwMode="auto">
          <a:xfrm>
            <a:off x="4413151" y="116805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a:solidFill>
                  <a:schemeClr val="accent2"/>
                </a:solidFill>
                <a:latin typeface="微软雅黑" panose="020B0503020204020204" pitchFamily="34" charset="-122"/>
                <a:ea typeface="微软雅黑" panose="020B0503020204020204" pitchFamily="34" charset="-122"/>
              </a:rPr>
              <a:t>02</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13328" name="TextBox 16"/>
          <p:cNvSpPr txBox="1">
            <a:spLocks noChangeArrowheads="1"/>
          </p:cNvSpPr>
          <p:nvPr/>
        </p:nvSpPr>
        <p:spPr bwMode="auto">
          <a:xfrm>
            <a:off x="4413151" y="2176165"/>
            <a:ext cx="1800200"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特困人员供养</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pic>
        <p:nvPicPr>
          <p:cNvPr id="58370" name="Picture 2" descr="https://timgsa.baidu.com/timg?image&amp;quality=80&amp;size=b9999_10000&amp;sec=1550750423465&amp;di=d6f7320462bcc323fdf7ec6ea4107661&amp;imgtype=0&amp;src=http%3A%2F%2Fwww.job1698.com%2Fewebeditor%2FUploadFile2013%2F201422519552597.jpg"/>
          <p:cNvPicPr>
            <a:picLocks noChangeAspect="1" noChangeArrowheads="1"/>
          </p:cNvPicPr>
          <p:nvPr/>
        </p:nvPicPr>
        <p:blipFill>
          <a:blip r:embed="rId1" cstate="print"/>
          <a:srcRect/>
          <a:stretch>
            <a:fillRect/>
          </a:stretch>
        </p:blipFill>
        <p:spPr bwMode="auto">
          <a:xfrm>
            <a:off x="2036887" y="1168053"/>
            <a:ext cx="2376264" cy="1449522"/>
          </a:xfrm>
          <a:prstGeom prst="rect">
            <a:avLst/>
          </a:prstGeom>
          <a:noFill/>
        </p:spPr>
      </p:pic>
      <p:pic>
        <p:nvPicPr>
          <p:cNvPr id="58372" name="Picture 4" descr="https://timgsa.baidu.com/timg?image&amp;quality=80&amp;size=b9999_10000&amp;sec=1550750666223&amp;di=90cb79d8abb45190eb9d96d07cc18bf3&amp;imgtype=0&amp;src=http%3A%2F%2Fnewpic.jxnews.com.cn%2F003%2F007%2F964%2F00300796422_384b21e8.jpg"/>
          <p:cNvPicPr>
            <a:picLocks noChangeAspect="1" noChangeArrowheads="1"/>
          </p:cNvPicPr>
          <p:nvPr/>
        </p:nvPicPr>
        <p:blipFill>
          <a:blip r:embed="rId2" cstate="print"/>
          <a:srcRect/>
          <a:stretch>
            <a:fillRect/>
          </a:stretch>
        </p:blipFill>
        <p:spPr bwMode="auto">
          <a:xfrm>
            <a:off x="6213351" y="1168053"/>
            <a:ext cx="2448272" cy="1461593"/>
          </a:xfrm>
          <a:prstGeom prst="rect">
            <a:avLst/>
          </a:prstGeom>
          <a:noFill/>
        </p:spPr>
      </p:pic>
      <p:pic>
        <p:nvPicPr>
          <p:cNvPr id="58374" name="Picture 6" descr="https://timgsa.baidu.com/timg?image&amp;quality=80&amp;size=b9999_10000&amp;sec=1550750848086&amp;di=a7c65bd289cbce9aa76f08869598de63&amp;imgtype=0&amp;src=http%3A%2F%2Fspider.nosdn.127.net%2F674adf0374d31d433a171f0b9fffcf7e.jpeg"/>
          <p:cNvPicPr>
            <a:picLocks noChangeAspect="1" noChangeArrowheads="1"/>
          </p:cNvPicPr>
          <p:nvPr/>
        </p:nvPicPr>
        <p:blipFill>
          <a:blip r:embed="rId3" cstate="print"/>
          <a:srcRect/>
          <a:stretch>
            <a:fillRect/>
          </a:stretch>
        </p:blipFill>
        <p:spPr bwMode="auto">
          <a:xfrm>
            <a:off x="10533831" y="1168053"/>
            <a:ext cx="2176604" cy="1440159"/>
          </a:xfrm>
          <a:prstGeom prst="rect">
            <a:avLst/>
          </a:prstGeom>
          <a:noFill/>
        </p:spPr>
      </p:pic>
      <p:pic>
        <p:nvPicPr>
          <p:cNvPr id="58376" name="Picture 8" descr="https://timgsa.baidu.com/timg?image&amp;quality=80&amp;size=b9999_10000&amp;sec=1550751002006&amp;di=c18b53937a5097cc15467edebd1f6720&amp;imgtype=0&amp;src=http%3A%2F%2Fd.ifengimg.com%2Fw600%2Fp0.ifengimg.com%2Fpmop%2F2018%2F0820%2FF5896D23290C3640892FA075E4BDD13A928FAA51_size45_w768_h524.jpeg"/>
          <p:cNvPicPr>
            <a:picLocks noChangeAspect="1" noChangeArrowheads="1"/>
          </p:cNvPicPr>
          <p:nvPr/>
        </p:nvPicPr>
        <p:blipFill>
          <a:blip r:embed="rId4" cstate="print"/>
          <a:srcRect/>
          <a:stretch>
            <a:fillRect/>
          </a:stretch>
        </p:blipFill>
        <p:spPr bwMode="auto">
          <a:xfrm>
            <a:off x="308696" y="2608213"/>
            <a:ext cx="2376264" cy="1440160"/>
          </a:xfrm>
          <a:prstGeom prst="rect">
            <a:avLst/>
          </a:prstGeom>
          <a:noFill/>
        </p:spPr>
      </p:pic>
      <p:pic>
        <p:nvPicPr>
          <p:cNvPr id="58380" name="Picture 12" descr="https://timgsa.baidu.com/timg?image&amp;quality=80&amp;size=b9999_10000&amp;sec=1550751590600&amp;di=7e128da3a9067a106d2b69eb48b2f7c2&amp;imgtype=0&amp;src=http%3A%2F%2Fn4.cmsfile.pg0.cn%2Fgroup3%2FM00%2FA1%2FEB%2FCgpBUFmIMAeAZRscAACLzY_YDBc938.jpg"/>
          <p:cNvPicPr>
            <a:picLocks noChangeAspect="1" noChangeArrowheads="1"/>
          </p:cNvPicPr>
          <p:nvPr/>
        </p:nvPicPr>
        <p:blipFill>
          <a:blip r:embed="rId5" cstate="print"/>
          <a:srcRect/>
          <a:stretch>
            <a:fillRect/>
          </a:stretch>
        </p:blipFill>
        <p:spPr bwMode="auto">
          <a:xfrm>
            <a:off x="4413151" y="2608214"/>
            <a:ext cx="2520280" cy="1440160"/>
          </a:xfrm>
          <a:prstGeom prst="rect">
            <a:avLst/>
          </a:prstGeom>
          <a:noFill/>
        </p:spPr>
      </p:pic>
      <p:sp>
        <p:nvSpPr>
          <p:cNvPr id="43" name="Rectangle 9"/>
          <p:cNvSpPr>
            <a:spLocks noChangeArrowheads="1"/>
          </p:cNvSpPr>
          <p:nvPr/>
        </p:nvSpPr>
        <p:spPr bwMode="auto">
          <a:xfrm>
            <a:off x="8661623" y="1168053"/>
            <a:ext cx="1872208" cy="144016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44" name="TextBox 15"/>
          <p:cNvSpPr txBox="1">
            <a:spLocks noChangeArrowheads="1"/>
          </p:cNvSpPr>
          <p:nvPr/>
        </p:nvSpPr>
        <p:spPr bwMode="auto">
          <a:xfrm>
            <a:off x="8661623" y="116805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03</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46" name="TextBox 16"/>
          <p:cNvSpPr txBox="1">
            <a:spLocks noChangeArrowheads="1"/>
          </p:cNvSpPr>
          <p:nvPr/>
        </p:nvSpPr>
        <p:spPr bwMode="auto">
          <a:xfrm>
            <a:off x="8733631" y="2176165"/>
            <a:ext cx="1800200"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受灾人员救助</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sp>
        <p:nvSpPr>
          <p:cNvPr id="47" name="Rectangle 6"/>
          <p:cNvSpPr>
            <a:spLocks noChangeArrowheads="1"/>
          </p:cNvSpPr>
          <p:nvPr/>
        </p:nvSpPr>
        <p:spPr bwMode="auto">
          <a:xfrm>
            <a:off x="2684959" y="2608213"/>
            <a:ext cx="1728192" cy="144016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48" name="TextBox 13"/>
          <p:cNvSpPr txBox="1">
            <a:spLocks noChangeArrowheads="1"/>
          </p:cNvSpPr>
          <p:nvPr/>
        </p:nvSpPr>
        <p:spPr bwMode="auto">
          <a:xfrm>
            <a:off x="2684959" y="260821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04</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50" name="TextBox 16"/>
          <p:cNvSpPr txBox="1">
            <a:spLocks noChangeArrowheads="1"/>
          </p:cNvSpPr>
          <p:nvPr/>
        </p:nvSpPr>
        <p:spPr bwMode="auto">
          <a:xfrm>
            <a:off x="2684959" y="3544317"/>
            <a:ext cx="1728192"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医疗救助</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sp>
        <p:nvSpPr>
          <p:cNvPr id="51" name="Rectangle 6"/>
          <p:cNvSpPr>
            <a:spLocks noChangeArrowheads="1"/>
          </p:cNvSpPr>
          <p:nvPr/>
        </p:nvSpPr>
        <p:spPr bwMode="auto">
          <a:xfrm>
            <a:off x="6933431" y="2608213"/>
            <a:ext cx="1728192" cy="144016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52" name="TextBox 13"/>
          <p:cNvSpPr txBox="1">
            <a:spLocks noChangeArrowheads="1"/>
          </p:cNvSpPr>
          <p:nvPr/>
        </p:nvSpPr>
        <p:spPr bwMode="auto">
          <a:xfrm>
            <a:off x="6933431" y="260821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05</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53" name="TextBox 14"/>
          <p:cNvSpPr txBox="1">
            <a:spLocks noChangeArrowheads="1"/>
          </p:cNvSpPr>
          <p:nvPr/>
        </p:nvSpPr>
        <p:spPr bwMode="auto">
          <a:xfrm>
            <a:off x="6933432" y="3616325"/>
            <a:ext cx="1728191"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教育救助</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pic>
        <p:nvPicPr>
          <p:cNvPr id="58382" name="Picture 14" descr="https://timgsa.baidu.com/timg?image&amp;quality=80&amp;size=b9999_10000&amp;sec=1550752036123&amp;di=afd4e164001fe21c57a884289817fb4d&amp;imgtype=0&amp;src=http%3A%2F%2F5b0988e595225.cdn.sohucs.com%2Fimages%2F20180104%2F39ac3b7d8ea045c1874ba0fcda294ea6.jpeg"/>
          <p:cNvPicPr>
            <a:picLocks noChangeAspect="1" noChangeArrowheads="1"/>
          </p:cNvPicPr>
          <p:nvPr/>
        </p:nvPicPr>
        <p:blipFill>
          <a:blip r:embed="rId6" cstate="print"/>
          <a:srcRect/>
          <a:stretch>
            <a:fillRect/>
          </a:stretch>
        </p:blipFill>
        <p:spPr bwMode="auto">
          <a:xfrm>
            <a:off x="8661624" y="2608214"/>
            <a:ext cx="2376264" cy="1440159"/>
          </a:xfrm>
          <a:prstGeom prst="rect">
            <a:avLst/>
          </a:prstGeom>
          <a:noFill/>
        </p:spPr>
      </p:pic>
      <p:sp>
        <p:nvSpPr>
          <p:cNvPr id="55" name="Rectangle 6"/>
          <p:cNvSpPr>
            <a:spLocks noChangeArrowheads="1"/>
          </p:cNvSpPr>
          <p:nvPr/>
        </p:nvSpPr>
        <p:spPr bwMode="auto">
          <a:xfrm>
            <a:off x="11037887" y="2608213"/>
            <a:ext cx="1728192" cy="1440160"/>
          </a:xfrm>
          <a:prstGeom prst="rect">
            <a:avLst/>
          </a:prstGeom>
          <a:solidFill>
            <a:srgbClr val="26C8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56" name="TextBox 13"/>
          <p:cNvSpPr txBox="1">
            <a:spLocks noChangeArrowheads="1"/>
          </p:cNvSpPr>
          <p:nvPr/>
        </p:nvSpPr>
        <p:spPr bwMode="auto">
          <a:xfrm>
            <a:off x="11037887" y="260821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06</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57" name="TextBox 16"/>
          <p:cNvSpPr txBox="1">
            <a:spLocks noChangeArrowheads="1"/>
          </p:cNvSpPr>
          <p:nvPr/>
        </p:nvSpPr>
        <p:spPr bwMode="auto">
          <a:xfrm>
            <a:off x="11037887" y="3616325"/>
            <a:ext cx="1728192"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就业救助</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pic>
        <p:nvPicPr>
          <p:cNvPr id="56322" name="Picture 2" descr="https://timgsa.baidu.com/timg?image&amp;quality=80&amp;size=b9999_10000&amp;sec=1550808901306&amp;di=d64538e57eb7e5984063e064affe867d&amp;imgtype=0&amp;src=http%3A%2F%2Fs6.sinaimg.cn%2Fmw690%2F001O7woUzy6KSn1GDvn95%26690"/>
          <p:cNvPicPr>
            <a:picLocks noChangeAspect="1" noChangeArrowheads="1"/>
          </p:cNvPicPr>
          <p:nvPr/>
        </p:nvPicPr>
        <p:blipFill>
          <a:blip r:embed="rId7" cstate="print"/>
          <a:srcRect/>
          <a:stretch>
            <a:fillRect/>
          </a:stretch>
        </p:blipFill>
        <p:spPr bwMode="auto">
          <a:xfrm>
            <a:off x="2036887" y="4048373"/>
            <a:ext cx="2376264" cy="1368152"/>
          </a:xfrm>
          <a:prstGeom prst="rect">
            <a:avLst/>
          </a:prstGeom>
          <a:noFill/>
        </p:spPr>
      </p:pic>
      <p:sp>
        <p:nvSpPr>
          <p:cNvPr id="32" name="Rectangle 6"/>
          <p:cNvSpPr>
            <a:spLocks noChangeArrowheads="1"/>
          </p:cNvSpPr>
          <p:nvPr/>
        </p:nvSpPr>
        <p:spPr bwMode="auto">
          <a:xfrm>
            <a:off x="308695" y="4048373"/>
            <a:ext cx="1728192" cy="144016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33" name="TextBox 13"/>
          <p:cNvSpPr txBox="1">
            <a:spLocks noChangeArrowheads="1"/>
          </p:cNvSpPr>
          <p:nvPr/>
        </p:nvSpPr>
        <p:spPr bwMode="auto">
          <a:xfrm>
            <a:off x="308695" y="404837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07</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34" name="TextBox 14"/>
          <p:cNvSpPr txBox="1">
            <a:spLocks noChangeArrowheads="1"/>
          </p:cNvSpPr>
          <p:nvPr/>
        </p:nvSpPr>
        <p:spPr bwMode="auto">
          <a:xfrm>
            <a:off x="308695" y="4984477"/>
            <a:ext cx="1728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chemeClr val="accent2"/>
                </a:solidFill>
                <a:latin typeface="微软雅黑" panose="020B0503020204020204" pitchFamily="34" charset="-122"/>
                <a:ea typeface="微软雅黑" panose="020B0503020204020204" pitchFamily="34" charset="-122"/>
              </a:rPr>
              <a:t>住房救助</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35" name="Rectangle 9"/>
          <p:cNvSpPr>
            <a:spLocks noChangeArrowheads="1"/>
          </p:cNvSpPr>
          <p:nvPr/>
        </p:nvSpPr>
        <p:spPr bwMode="auto">
          <a:xfrm>
            <a:off x="4413151" y="4048373"/>
            <a:ext cx="1800200" cy="144016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36" name="TextBox 15"/>
          <p:cNvSpPr txBox="1">
            <a:spLocks noChangeArrowheads="1"/>
          </p:cNvSpPr>
          <p:nvPr/>
        </p:nvSpPr>
        <p:spPr bwMode="auto">
          <a:xfrm>
            <a:off x="4413151" y="404837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08</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37" name="TextBox 16"/>
          <p:cNvSpPr txBox="1">
            <a:spLocks noChangeArrowheads="1"/>
          </p:cNvSpPr>
          <p:nvPr/>
        </p:nvSpPr>
        <p:spPr bwMode="auto">
          <a:xfrm>
            <a:off x="4413151" y="5056485"/>
            <a:ext cx="1800200"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临时救助</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pic>
        <p:nvPicPr>
          <p:cNvPr id="56324" name="Picture 4" descr="https://timgsa.baidu.com/timg?image&amp;quality=80&amp;size=b9999_10000&amp;sec=1550809128064&amp;di=79c6fd354768f8196b22e087ac4e5305&amp;imgtype=0&amp;src=http%3A%2F%2Fimg.shanda960.com%2Fsdg%2F20180412%2F20180412132541804.jpg"/>
          <p:cNvPicPr>
            <a:picLocks noChangeAspect="1" noChangeArrowheads="1"/>
          </p:cNvPicPr>
          <p:nvPr/>
        </p:nvPicPr>
        <p:blipFill>
          <a:blip r:embed="rId8" cstate="print"/>
          <a:srcRect/>
          <a:stretch>
            <a:fillRect/>
          </a:stretch>
        </p:blipFill>
        <p:spPr bwMode="auto">
          <a:xfrm>
            <a:off x="6213351" y="4048373"/>
            <a:ext cx="2448271" cy="1440160"/>
          </a:xfrm>
          <a:prstGeom prst="rect">
            <a:avLst/>
          </a:prstGeom>
          <a:noFill/>
        </p:spPr>
      </p:pic>
      <p:sp>
        <p:nvSpPr>
          <p:cNvPr id="39" name="Rectangle 9"/>
          <p:cNvSpPr>
            <a:spLocks noChangeArrowheads="1"/>
          </p:cNvSpPr>
          <p:nvPr/>
        </p:nvSpPr>
        <p:spPr bwMode="auto">
          <a:xfrm>
            <a:off x="8661623" y="4048373"/>
            <a:ext cx="1872208" cy="144016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40" name="TextBox 15"/>
          <p:cNvSpPr txBox="1">
            <a:spLocks noChangeArrowheads="1"/>
          </p:cNvSpPr>
          <p:nvPr/>
        </p:nvSpPr>
        <p:spPr bwMode="auto">
          <a:xfrm>
            <a:off x="8661623" y="404837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09</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41" name="TextBox 16"/>
          <p:cNvSpPr txBox="1">
            <a:spLocks noChangeArrowheads="1"/>
          </p:cNvSpPr>
          <p:nvPr/>
        </p:nvSpPr>
        <p:spPr bwMode="auto">
          <a:xfrm>
            <a:off x="8661623" y="4984477"/>
            <a:ext cx="1800200"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社会力量参与</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pic>
        <p:nvPicPr>
          <p:cNvPr id="56326" name="Picture 6" descr="https://timgsa.baidu.com/timg?image&amp;quality=80&amp;size=b9999_10000&amp;sec=1550809596052&amp;di=df5ed435bbbfcc21ba1388910a3f3732&amp;imgtype=0&amp;src=http%3A%2F%2Fnewpic.jxnews.com.cn%2F003%2F013%2F925%2F00301392586_f9cc103c.jpg"/>
          <p:cNvPicPr>
            <a:picLocks noChangeAspect="1" noChangeArrowheads="1"/>
          </p:cNvPicPr>
          <p:nvPr/>
        </p:nvPicPr>
        <p:blipFill>
          <a:blip r:embed="rId9" cstate="print"/>
          <a:srcRect/>
          <a:stretch>
            <a:fillRect/>
          </a:stretch>
        </p:blipFill>
        <p:spPr bwMode="auto">
          <a:xfrm>
            <a:off x="10533831" y="4048373"/>
            <a:ext cx="2242463" cy="144016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5"/>
          <p:cNvSpPr/>
          <p:nvPr/>
        </p:nvSpPr>
        <p:spPr bwMode="auto">
          <a:xfrm>
            <a:off x="400007" y="39954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5" name="Freeform 6"/>
          <p:cNvSpPr/>
          <p:nvPr/>
        </p:nvSpPr>
        <p:spPr bwMode="auto">
          <a:xfrm>
            <a:off x="222598" y="22381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6" name="Freeform 7"/>
          <p:cNvSpPr/>
          <p:nvPr/>
        </p:nvSpPr>
        <p:spPr bwMode="auto">
          <a:xfrm>
            <a:off x="222598" y="15351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7" name="Freeform 8"/>
          <p:cNvSpPr>
            <a:spLocks noEditPoints="1"/>
          </p:cNvSpPr>
          <p:nvPr/>
        </p:nvSpPr>
        <p:spPr bwMode="auto">
          <a:xfrm>
            <a:off x="547288" y="27234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8" name="TextBox 104"/>
          <p:cNvSpPr txBox="1">
            <a:spLocks noChangeArrowheads="1"/>
          </p:cNvSpPr>
          <p:nvPr/>
        </p:nvSpPr>
        <p:spPr bwMode="auto">
          <a:xfrm>
            <a:off x="1228468" y="160213"/>
            <a:ext cx="5315553"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950" b="1" dirty="0" smtClean="0">
                <a:solidFill>
                  <a:schemeClr val="accent1"/>
                </a:solidFill>
                <a:latin typeface="微软雅黑" panose="020B0503020204020204" pitchFamily="34" charset="-122"/>
                <a:ea typeface="微软雅黑" panose="020B0503020204020204" pitchFamily="34" charset="-122"/>
              </a:rPr>
              <a:t>民政部门救助职能</a:t>
            </a:r>
            <a:endParaRPr lang="zh-CN" altLang="en-US" sz="2950" b="1" dirty="0">
              <a:solidFill>
                <a:schemeClr val="accent1"/>
              </a:solidFill>
              <a:latin typeface="微软雅黑" panose="020B0503020204020204" pitchFamily="34" charset="-122"/>
              <a:ea typeface="微软雅黑" panose="020B0503020204020204" pitchFamily="34" charset="-122"/>
            </a:endParaRPr>
          </a:p>
        </p:txBody>
      </p:sp>
      <p:sp>
        <p:nvSpPr>
          <p:cNvPr id="49" name="矩形 48"/>
          <p:cNvSpPr/>
          <p:nvPr/>
        </p:nvSpPr>
        <p:spPr>
          <a:xfrm>
            <a:off x="2307170" y="1456085"/>
            <a:ext cx="5280612"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一、城乡最低生活保障；</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矩形 53"/>
          <p:cNvSpPr/>
          <p:nvPr/>
        </p:nvSpPr>
        <p:spPr>
          <a:xfrm>
            <a:off x="2324919" y="2248173"/>
            <a:ext cx="5280613"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二、城乡特困人员供养；</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8" name="矩形 57"/>
          <p:cNvSpPr/>
          <p:nvPr/>
        </p:nvSpPr>
        <p:spPr>
          <a:xfrm>
            <a:off x="2324919" y="3112269"/>
            <a:ext cx="5280613"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三、城乡低保边缘家庭；</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9" name="矩形 58"/>
          <p:cNvSpPr/>
          <p:nvPr/>
        </p:nvSpPr>
        <p:spPr>
          <a:xfrm>
            <a:off x="2324919" y="4048373"/>
            <a:ext cx="5743880"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四、城乡支出型困难家庭；</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0" name="矩形 59"/>
          <p:cNvSpPr/>
          <p:nvPr/>
        </p:nvSpPr>
        <p:spPr>
          <a:xfrm>
            <a:off x="2396927" y="4984477"/>
            <a:ext cx="3427541" cy="646331"/>
          </a:xfrm>
          <a:prstGeom prst="rect">
            <a:avLst/>
          </a:prstGeom>
          <a:noFill/>
        </p:spPr>
        <p:txBody>
          <a:bodyPr wrap="none" lIns="91440" tIns="45720" rIns="91440" bIns="45720">
            <a:spAutoFit/>
          </a:bodyPr>
          <a:lstStyle/>
          <a:p>
            <a:pPr algn="ctr"/>
            <a:r>
              <a:rPr lang="zh-CN" alt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五</a:t>
            </a: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、临时救助；</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1" name="矩形 60"/>
          <p:cNvSpPr/>
          <p:nvPr/>
        </p:nvSpPr>
        <p:spPr>
          <a:xfrm>
            <a:off x="2396927" y="5848573"/>
            <a:ext cx="6311344"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六、社会力量参与（慈善）</a:t>
            </a:r>
            <a:r>
              <a:rPr lang="zh-CN" altLang="zh-CN" sz="3600" dirty="0" smtClean="0"/>
              <a:t> </a:t>
            </a: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0"/>
          <p:cNvSpPr txBox="1">
            <a:spLocks noChangeArrowheads="1"/>
          </p:cNvSpPr>
          <p:nvPr/>
        </p:nvSpPr>
        <p:spPr bwMode="auto">
          <a:xfrm>
            <a:off x="4460312" y="3005439"/>
            <a:ext cx="6979173" cy="9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695" b="1" dirty="0">
                <a:solidFill>
                  <a:srgbClr val="C00000"/>
                </a:solidFill>
                <a:latin typeface="微软雅黑" panose="020B0503020204020204" pitchFamily="34" charset="-122"/>
                <a:ea typeface="微软雅黑" panose="020B0503020204020204" pitchFamily="34" charset="-122"/>
              </a:rPr>
              <a:t>       </a:t>
            </a:r>
            <a:r>
              <a:rPr lang="zh-CN" altLang="en-US" sz="5695" b="1" dirty="0" smtClean="0">
                <a:solidFill>
                  <a:srgbClr val="C00000"/>
                </a:solidFill>
                <a:latin typeface="微软雅黑" panose="020B0503020204020204" pitchFamily="34" charset="-122"/>
                <a:ea typeface="微软雅黑" panose="020B0503020204020204" pitchFamily="34" charset="-122"/>
              </a:rPr>
              <a:t>城乡低保</a:t>
            </a:r>
            <a:endParaRPr lang="zh-CN" altLang="en-US" sz="5695" b="1" dirty="0">
              <a:solidFill>
                <a:srgbClr val="C00000"/>
              </a:solidFill>
              <a:latin typeface="微软雅黑" panose="020B0503020204020204" pitchFamily="34" charset="-122"/>
              <a:ea typeface="微软雅黑" panose="020B0503020204020204" pitchFamily="34" charset="-122"/>
            </a:endParaRPr>
          </a:p>
        </p:txBody>
      </p:sp>
      <p:sp>
        <p:nvSpPr>
          <p:cNvPr id="17413" name="Freeform 18"/>
          <p:cNvSpPr/>
          <p:nvPr/>
        </p:nvSpPr>
        <p:spPr bwMode="auto">
          <a:xfrm>
            <a:off x="5364089" y="2357731"/>
            <a:ext cx="841852" cy="614235"/>
          </a:xfrm>
          <a:custGeom>
            <a:avLst/>
            <a:gdLst>
              <a:gd name="T0" fmla="*/ 0 w 953"/>
              <a:gd name="T1" fmla="*/ 4 h 694"/>
              <a:gd name="T2" fmla="*/ 456 w 953"/>
              <a:gd name="T3" fmla="*/ 694 h 694"/>
              <a:gd name="T4" fmla="*/ 953 w 953"/>
              <a:gd name="T5" fmla="*/ 691 h 694"/>
              <a:gd name="T6" fmla="*/ 746 w 953"/>
              <a:gd name="T7" fmla="*/ 167 h 694"/>
              <a:gd name="T8" fmla="*/ 0 w 953"/>
              <a:gd name="T9" fmla="*/ 4 h 694"/>
            </a:gdLst>
            <a:ahLst/>
            <a:cxnLst>
              <a:cxn ang="0">
                <a:pos x="T0" y="T1"/>
              </a:cxn>
              <a:cxn ang="0">
                <a:pos x="T2" y="T3"/>
              </a:cxn>
              <a:cxn ang="0">
                <a:pos x="T4" y="T5"/>
              </a:cxn>
              <a:cxn ang="0">
                <a:pos x="T6" y="T7"/>
              </a:cxn>
              <a:cxn ang="0">
                <a:pos x="T8" y="T9"/>
              </a:cxn>
            </a:cxnLst>
            <a:rect l="0" t="0" r="r" b="b"/>
            <a:pathLst>
              <a:path w="953" h="694">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4" name="Freeform 19"/>
          <p:cNvSpPr/>
          <p:nvPr/>
        </p:nvSpPr>
        <p:spPr bwMode="auto">
          <a:xfrm>
            <a:off x="3836035" y="1922579"/>
            <a:ext cx="2127226" cy="1041018"/>
          </a:xfrm>
          <a:custGeom>
            <a:avLst/>
            <a:gdLst>
              <a:gd name="T0" fmla="*/ 0 w 2410"/>
              <a:gd name="T1" fmla="*/ 478 h 1174"/>
              <a:gd name="T2" fmla="*/ 519 w 2410"/>
              <a:gd name="T3" fmla="*/ 1174 h 1174"/>
              <a:gd name="T4" fmla="*/ 1395 w 2410"/>
              <a:gd name="T5" fmla="*/ 498 h 1174"/>
              <a:gd name="T6" fmla="*/ 2410 w 2410"/>
              <a:gd name="T7" fmla="*/ 536 h 1174"/>
              <a:gd name="T8" fmla="*/ 933 w 2410"/>
              <a:gd name="T9" fmla="*/ 86 h 1174"/>
              <a:gd name="T10" fmla="*/ 0 w 2410"/>
              <a:gd name="T11" fmla="*/ 478 h 1174"/>
            </a:gdLst>
            <a:ahLst/>
            <a:cxnLst>
              <a:cxn ang="0">
                <a:pos x="T0" y="T1"/>
              </a:cxn>
              <a:cxn ang="0">
                <a:pos x="T2" y="T3"/>
              </a:cxn>
              <a:cxn ang="0">
                <a:pos x="T4" y="T5"/>
              </a:cxn>
              <a:cxn ang="0">
                <a:pos x="T6" y="T7"/>
              </a:cxn>
              <a:cxn ang="0">
                <a:pos x="T8" y="T9"/>
              </a:cxn>
              <a:cxn ang="0">
                <a:pos x="T10" y="T11"/>
              </a:cxn>
            </a:cxnLst>
            <a:rect l="0" t="0" r="r" b="b"/>
            <a:pathLst>
              <a:path w="2410" h="1174">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5" name="Freeform 20"/>
          <p:cNvSpPr/>
          <p:nvPr/>
        </p:nvSpPr>
        <p:spPr bwMode="auto">
          <a:xfrm>
            <a:off x="1846051" y="1904169"/>
            <a:ext cx="2389990" cy="1072817"/>
          </a:xfrm>
          <a:custGeom>
            <a:avLst/>
            <a:gdLst>
              <a:gd name="T0" fmla="*/ 0 w 2708"/>
              <a:gd name="T1" fmla="*/ 268 h 1210"/>
              <a:gd name="T2" fmla="*/ 1710 w 2708"/>
              <a:gd name="T3" fmla="*/ 268 h 1210"/>
              <a:gd name="T4" fmla="*/ 2708 w 2708"/>
              <a:gd name="T5" fmla="*/ 1210 h 1210"/>
              <a:gd name="T6" fmla="*/ 1905 w 2708"/>
              <a:gd name="T7" fmla="*/ 1196 h 1210"/>
              <a:gd name="T8" fmla="*/ 1335 w 2708"/>
              <a:gd name="T9" fmla="*/ 384 h 1210"/>
              <a:gd name="T10" fmla="*/ 0 w 2708"/>
              <a:gd name="T11" fmla="*/ 268 h 1210"/>
            </a:gdLst>
            <a:ahLst/>
            <a:cxnLst>
              <a:cxn ang="0">
                <a:pos x="T0" y="T1"/>
              </a:cxn>
              <a:cxn ang="0">
                <a:pos x="T2" y="T3"/>
              </a:cxn>
              <a:cxn ang="0">
                <a:pos x="T4" y="T5"/>
              </a:cxn>
              <a:cxn ang="0">
                <a:pos x="T6" y="T7"/>
              </a:cxn>
              <a:cxn ang="0">
                <a:pos x="T8" y="T9"/>
              </a:cxn>
              <a:cxn ang="0">
                <a:pos x="T10" y="T11"/>
              </a:cxn>
            </a:cxnLst>
            <a:rect l="0" t="0" r="r" b="b"/>
            <a:pathLst>
              <a:path w="2708" h="1210">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6" name="Freeform 21"/>
          <p:cNvSpPr/>
          <p:nvPr/>
        </p:nvSpPr>
        <p:spPr bwMode="auto">
          <a:xfrm>
            <a:off x="1263616" y="2088271"/>
            <a:ext cx="1914670" cy="1479518"/>
          </a:xfrm>
          <a:custGeom>
            <a:avLst/>
            <a:gdLst>
              <a:gd name="T0" fmla="*/ 790 w 2170"/>
              <a:gd name="T1" fmla="*/ 1667 h 1667"/>
              <a:gd name="T2" fmla="*/ 625 w 2170"/>
              <a:gd name="T3" fmla="*/ 628 h 1667"/>
              <a:gd name="T4" fmla="*/ 2170 w 2170"/>
              <a:gd name="T5" fmla="*/ 351 h 1667"/>
              <a:gd name="T6" fmla="*/ 557 w 2170"/>
              <a:gd name="T7" fmla="*/ 145 h 1667"/>
              <a:gd name="T8" fmla="*/ 0 w 2170"/>
              <a:gd name="T9" fmla="*/ 870 h 1667"/>
              <a:gd name="T10" fmla="*/ 790 w 2170"/>
              <a:gd name="T11" fmla="*/ 1667 h 1667"/>
            </a:gdLst>
            <a:ahLst/>
            <a:cxnLst>
              <a:cxn ang="0">
                <a:pos x="T0" y="T1"/>
              </a:cxn>
              <a:cxn ang="0">
                <a:pos x="T2" y="T3"/>
              </a:cxn>
              <a:cxn ang="0">
                <a:pos x="T4" y="T5"/>
              </a:cxn>
              <a:cxn ang="0">
                <a:pos x="T6" y="T7"/>
              </a:cxn>
              <a:cxn ang="0">
                <a:pos x="T8" y="T9"/>
              </a:cxn>
              <a:cxn ang="0">
                <a:pos x="T10" y="T11"/>
              </a:cxn>
            </a:cxnLst>
            <a:rect l="0" t="0" r="r" b="b"/>
            <a:pathLst>
              <a:path w="2170" h="1667">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7" name="Freeform 22"/>
          <p:cNvSpPr/>
          <p:nvPr/>
        </p:nvSpPr>
        <p:spPr bwMode="auto">
          <a:xfrm>
            <a:off x="1223448" y="2987029"/>
            <a:ext cx="2979119" cy="2513841"/>
          </a:xfrm>
          <a:custGeom>
            <a:avLst/>
            <a:gdLst>
              <a:gd name="T0" fmla="*/ 3374 w 3374"/>
              <a:gd name="T1" fmla="*/ 1976 h 2835"/>
              <a:gd name="T2" fmla="*/ 2995 w 3374"/>
              <a:gd name="T3" fmla="*/ 2835 h 2835"/>
              <a:gd name="T4" fmla="*/ 1347 w 3374"/>
              <a:gd name="T5" fmla="*/ 1457 h 2835"/>
              <a:gd name="T6" fmla="*/ 41 w 3374"/>
              <a:gd name="T7" fmla="*/ 0 h 2835"/>
              <a:gd name="T8" fmla="*/ 1201 w 3374"/>
              <a:gd name="T9" fmla="*/ 877 h 2835"/>
              <a:gd name="T10" fmla="*/ 3374 w 3374"/>
              <a:gd name="T11" fmla="*/ 1976 h 2835"/>
            </a:gdLst>
            <a:ahLst/>
            <a:cxnLst>
              <a:cxn ang="0">
                <a:pos x="T0" y="T1"/>
              </a:cxn>
              <a:cxn ang="0">
                <a:pos x="T2" y="T3"/>
              </a:cxn>
              <a:cxn ang="0">
                <a:pos x="T4" y="T5"/>
              </a:cxn>
              <a:cxn ang="0">
                <a:pos x="T6" y="T7"/>
              </a:cxn>
              <a:cxn ang="0">
                <a:pos x="T8" y="T9"/>
              </a:cxn>
              <a:cxn ang="0">
                <a:pos x="T10" y="T11"/>
              </a:cxn>
            </a:cxnLst>
            <a:rect l="0" t="0" r="r" b="b"/>
            <a:pathLst>
              <a:path w="3374" h="2835">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8" name="Freeform 11"/>
          <p:cNvSpPr>
            <a:spLocks noEditPoints="1"/>
          </p:cNvSpPr>
          <p:nvPr/>
        </p:nvSpPr>
        <p:spPr bwMode="auto">
          <a:xfrm>
            <a:off x="3678711" y="2992050"/>
            <a:ext cx="676160" cy="938924"/>
          </a:xfrm>
          <a:custGeom>
            <a:avLst/>
            <a:gdLst>
              <a:gd name="T0" fmla="*/ 169 w 839"/>
              <a:gd name="T1" fmla="*/ 424 h 1142"/>
              <a:gd name="T2" fmla="*/ 257 w 839"/>
              <a:gd name="T3" fmla="*/ 632 h 1142"/>
              <a:gd name="T4" fmla="*/ 329 w 839"/>
              <a:gd name="T5" fmla="*/ 799 h 1142"/>
              <a:gd name="T6" fmla="*/ 491 w 839"/>
              <a:gd name="T7" fmla="*/ 804 h 1142"/>
              <a:gd name="T8" fmla="*/ 527 w 839"/>
              <a:gd name="T9" fmla="*/ 737 h 1142"/>
              <a:gd name="T10" fmla="*/ 617 w 839"/>
              <a:gd name="T11" fmla="*/ 570 h 1142"/>
              <a:gd name="T12" fmla="*/ 419 w 839"/>
              <a:gd name="T13" fmla="*/ 174 h 1142"/>
              <a:gd name="T14" fmla="*/ 347 w 839"/>
              <a:gd name="T15" fmla="*/ 856 h 1142"/>
              <a:gd name="T16" fmla="*/ 265 w 839"/>
              <a:gd name="T17" fmla="*/ 761 h 1142"/>
              <a:gd name="T18" fmla="*/ 178 w 839"/>
              <a:gd name="T19" fmla="*/ 599 h 1142"/>
              <a:gd name="T20" fmla="*/ 419 w 839"/>
              <a:gd name="T21" fmla="*/ 121 h 1142"/>
              <a:gd name="T22" fmla="*/ 661 w 839"/>
              <a:gd name="T23" fmla="*/ 599 h 1142"/>
              <a:gd name="T24" fmla="*/ 574 w 839"/>
              <a:gd name="T25" fmla="*/ 761 h 1142"/>
              <a:gd name="T26" fmla="*/ 491 w 839"/>
              <a:gd name="T27" fmla="*/ 856 h 1142"/>
              <a:gd name="T28" fmla="*/ 300 w 839"/>
              <a:gd name="T29" fmla="*/ 1024 h 1142"/>
              <a:gd name="T30" fmla="*/ 503 w 839"/>
              <a:gd name="T31" fmla="*/ 1063 h 1142"/>
              <a:gd name="T32" fmla="*/ 503 w 839"/>
              <a:gd name="T33" fmla="*/ 985 h 1142"/>
              <a:gd name="T34" fmla="*/ 324 w 839"/>
              <a:gd name="T35" fmla="*/ 1048 h 1142"/>
              <a:gd name="T36" fmla="*/ 519 w 839"/>
              <a:gd name="T37" fmla="*/ 1048 h 1142"/>
              <a:gd name="T38" fmla="*/ 543 w 839"/>
              <a:gd name="T39" fmla="*/ 1024 h 1142"/>
              <a:gd name="T40" fmla="*/ 300 w 839"/>
              <a:gd name="T41" fmla="*/ 902 h 1142"/>
              <a:gd name="T42" fmla="*/ 543 w 839"/>
              <a:gd name="T43" fmla="*/ 1024 h 1142"/>
              <a:gd name="T44" fmla="*/ 541 w 839"/>
              <a:gd name="T45" fmla="*/ 477 h 1142"/>
              <a:gd name="T46" fmla="*/ 459 w 839"/>
              <a:gd name="T47" fmla="*/ 559 h 1142"/>
              <a:gd name="T48" fmla="*/ 379 w 839"/>
              <a:gd name="T49" fmla="*/ 559 h 1142"/>
              <a:gd name="T50" fmla="*/ 297 w 839"/>
              <a:gd name="T51" fmla="*/ 477 h 1142"/>
              <a:gd name="T52" fmla="*/ 297 w 839"/>
              <a:gd name="T53" fmla="*/ 398 h 1142"/>
              <a:gd name="T54" fmla="*/ 379 w 839"/>
              <a:gd name="T55" fmla="*/ 315 h 1142"/>
              <a:gd name="T56" fmla="*/ 459 w 839"/>
              <a:gd name="T57" fmla="*/ 315 h 1142"/>
              <a:gd name="T58" fmla="*/ 541 w 839"/>
              <a:gd name="T59" fmla="*/ 398 h 1142"/>
              <a:gd name="T60" fmla="*/ 806 w 839"/>
              <a:gd name="T61" fmla="*/ 386 h 1142"/>
              <a:gd name="T62" fmla="*/ 763 w 839"/>
              <a:gd name="T63" fmla="*/ 424 h 1142"/>
              <a:gd name="T64" fmla="*/ 806 w 839"/>
              <a:gd name="T65" fmla="*/ 449 h 1142"/>
              <a:gd name="T66" fmla="*/ 806 w 839"/>
              <a:gd name="T67" fmla="*/ 386 h 1142"/>
              <a:gd name="T68" fmla="*/ 714 w 839"/>
              <a:gd name="T69" fmla="*/ 168 h 1142"/>
              <a:gd name="T70" fmla="*/ 669 w 839"/>
              <a:gd name="T71" fmla="*/ 124 h 1142"/>
              <a:gd name="T72" fmla="*/ 681 w 839"/>
              <a:gd name="T73" fmla="*/ 201 h 1142"/>
              <a:gd name="T74" fmla="*/ 450 w 839"/>
              <a:gd name="T75" fmla="*/ 81 h 1142"/>
              <a:gd name="T76" fmla="*/ 418 w 839"/>
              <a:gd name="T77" fmla="*/ 0 h 1142"/>
              <a:gd name="T78" fmla="*/ 387 w 839"/>
              <a:gd name="T79" fmla="*/ 81 h 1142"/>
              <a:gd name="T80" fmla="*/ 154 w 839"/>
              <a:gd name="T81" fmla="*/ 205 h 1142"/>
              <a:gd name="T82" fmla="*/ 167 w 839"/>
              <a:gd name="T83" fmla="*/ 130 h 1142"/>
              <a:gd name="T84" fmla="*/ 123 w 839"/>
              <a:gd name="T85" fmla="*/ 174 h 1142"/>
              <a:gd name="T86" fmla="*/ 75 w 839"/>
              <a:gd name="T87" fmla="*/ 424 h 1142"/>
              <a:gd name="T88" fmla="*/ 32 w 839"/>
              <a:gd name="T89" fmla="*/ 386 h 1142"/>
              <a:gd name="T90" fmla="*/ 32 w 839"/>
              <a:gd name="T91" fmla="*/ 449 h 1142"/>
              <a:gd name="T92" fmla="*/ 75 w 839"/>
              <a:gd name="T93" fmla="*/ 424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9" h="1142">
                <a:moveTo>
                  <a:pt x="419" y="174"/>
                </a:moveTo>
                <a:cubicBezTo>
                  <a:pt x="281" y="174"/>
                  <a:pt x="169" y="286"/>
                  <a:pt x="169" y="424"/>
                </a:cubicBezTo>
                <a:cubicBezTo>
                  <a:pt x="169" y="490"/>
                  <a:pt x="221" y="569"/>
                  <a:pt x="221" y="570"/>
                </a:cubicBezTo>
                <a:cubicBezTo>
                  <a:pt x="232" y="587"/>
                  <a:pt x="248" y="614"/>
                  <a:pt x="257" y="632"/>
                </a:cubicBezTo>
                <a:lnTo>
                  <a:pt x="311" y="737"/>
                </a:lnTo>
                <a:cubicBezTo>
                  <a:pt x="322" y="757"/>
                  <a:pt x="329" y="784"/>
                  <a:pt x="329" y="799"/>
                </a:cubicBezTo>
                <a:cubicBezTo>
                  <a:pt x="330" y="799"/>
                  <a:pt x="336" y="804"/>
                  <a:pt x="347" y="804"/>
                </a:cubicBezTo>
                <a:lnTo>
                  <a:pt x="491" y="804"/>
                </a:lnTo>
                <a:cubicBezTo>
                  <a:pt x="502" y="804"/>
                  <a:pt x="508" y="799"/>
                  <a:pt x="509" y="798"/>
                </a:cubicBezTo>
                <a:cubicBezTo>
                  <a:pt x="509" y="784"/>
                  <a:pt x="517" y="757"/>
                  <a:pt x="527" y="737"/>
                </a:cubicBezTo>
                <a:lnTo>
                  <a:pt x="581" y="632"/>
                </a:lnTo>
                <a:cubicBezTo>
                  <a:pt x="590" y="615"/>
                  <a:pt x="606" y="587"/>
                  <a:pt x="617" y="570"/>
                </a:cubicBezTo>
                <a:cubicBezTo>
                  <a:pt x="635" y="543"/>
                  <a:pt x="669" y="476"/>
                  <a:pt x="669" y="424"/>
                </a:cubicBezTo>
                <a:cubicBezTo>
                  <a:pt x="669" y="286"/>
                  <a:pt x="557" y="174"/>
                  <a:pt x="419" y="174"/>
                </a:cubicBezTo>
                <a:close/>
                <a:moveTo>
                  <a:pt x="491" y="856"/>
                </a:moveTo>
                <a:lnTo>
                  <a:pt x="347" y="856"/>
                </a:lnTo>
                <a:cubicBezTo>
                  <a:pt x="308" y="856"/>
                  <a:pt x="277" y="831"/>
                  <a:pt x="277" y="799"/>
                </a:cubicBezTo>
                <a:cubicBezTo>
                  <a:pt x="277" y="795"/>
                  <a:pt x="273" y="777"/>
                  <a:pt x="265" y="761"/>
                </a:cubicBezTo>
                <a:lnTo>
                  <a:pt x="211" y="656"/>
                </a:lnTo>
                <a:cubicBezTo>
                  <a:pt x="202" y="640"/>
                  <a:pt x="188" y="614"/>
                  <a:pt x="178" y="599"/>
                </a:cubicBezTo>
                <a:cubicBezTo>
                  <a:pt x="171" y="589"/>
                  <a:pt x="117" y="504"/>
                  <a:pt x="117" y="424"/>
                </a:cubicBezTo>
                <a:cubicBezTo>
                  <a:pt x="117" y="257"/>
                  <a:pt x="252" y="121"/>
                  <a:pt x="419" y="121"/>
                </a:cubicBezTo>
                <a:cubicBezTo>
                  <a:pt x="586" y="121"/>
                  <a:pt x="722" y="257"/>
                  <a:pt x="722" y="424"/>
                </a:cubicBezTo>
                <a:cubicBezTo>
                  <a:pt x="722" y="504"/>
                  <a:pt x="667" y="589"/>
                  <a:pt x="661" y="599"/>
                </a:cubicBezTo>
                <a:cubicBezTo>
                  <a:pt x="651" y="614"/>
                  <a:pt x="636" y="640"/>
                  <a:pt x="627" y="656"/>
                </a:cubicBezTo>
                <a:lnTo>
                  <a:pt x="574" y="761"/>
                </a:lnTo>
                <a:cubicBezTo>
                  <a:pt x="566" y="777"/>
                  <a:pt x="561" y="795"/>
                  <a:pt x="561" y="799"/>
                </a:cubicBezTo>
                <a:cubicBezTo>
                  <a:pt x="561" y="831"/>
                  <a:pt x="531" y="856"/>
                  <a:pt x="491" y="856"/>
                </a:cubicBezTo>
                <a:close/>
                <a:moveTo>
                  <a:pt x="339" y="985"/>
                </a:moveTo>
                <a:cubicBezTo>
                  <a:pt x="317" y="985"/>
                  <a:pt x="300" y="1002"/>
                  <a:pt x="300" y="1024"/>
                </a:cubicBezTo>
                <a:cubicBezTo>
                  <a:pt x="300" y="1045"/>
                  <a:pt x="317" y="1063"/>
                  <a:pt x="339" y="1063"/>
                </a:cubicBezTo>
                <a:lnTo>
                  <a:pt x="503" y="1063"/>
                </a:lnTo>
                <a:cubicBezTo>
                  <a:pt x="525" y="1063"/>
                  <a:pt x="543" y="1045"/>
                  <a:pt x="543" y="1024"/>
                </a:cubicBezTo>
                <a:cubicBezTo>
                  <a:pt x="543" y="1002"/>
                  <a:pt x="525" y="985"/>
                  <a:pt x="503" y="985"/>
                </a:cubicBezTo>
                <a:lnTo>
                  <a:pt x="339" y="985"/>
                </a:lnTo>
                <a:close/>
                <a:moveTo>
                  <a:pt x="324" y="1048"/>
                </a:moveTo>
                <a:cubicBezTo>
                  <a:pt x="326" y="1100"/>
                  <a:pt x="369" y="1142"/>
                  <a:pt x="421" y="1142"/>
                </a:cubicBezTo>
                <a:cubicBezTo>
                  <a:pt x="474" y="1142"/>
                  <a:pt x="517" y="1100"/>
                  <a:pt x="519" y="1048"/>
                </a:cubicBezTo>
                <a:lnTo>
                  <a:pt x="324" y="1048"/>
                </a:lnTo>
                <a:close/>
                <a:moveTo>
                  <a:pt x="543" y="1024"/>
                </a:moveTo>
                <a:lnTo>
                  <a:pt x="300" y="1024"/>
                </a:lnTo>
                <a:lnTo>
                  <a:pt x="300" y="902"/>
                </a:lnTo>
                <a:lnTo>
                  <a:pt x="543" y="902"/>
                </a:lnTo>
                <a:lnTo>
                  <a:pt x="543" y="1024"/>
                </a:lnTo>
                <a:close/>
                <a:moveTo>
                  <a:pt x="581" y="437"/>
                </a:moveTo>
                <a:cubicBezTo>
                  <a:pt x="581" y="459"/>
                  <a:pt x="563" y="477"/>
                  <a:pt x="541" y="477"/>
                </a:cubicBezTo>
                <a:lnTo>
                  <a:pt x="459" y="477"/>
                </a:lnTo>
                <a:lnTo>
                  <a:pt x="459" y="559"/>
                </a:lnTo>
                <a:cubicBezTo>
                  <a:pt x="459" y="581"/>
                  <a:pt x="441" y="599"/>
                  <a:pt x="419" y="599"/>
                </a:cubicBezTo>
                <a:cubicBezTo>
                  <a:pt x="397" y="599"/>
                  <a:pt x="379" y="581"/>
                  <a:pt x="379" y="559"/>
                </a:cubicBezTo>
                <a:lnTo>
                  <a:pt x="379" y="477"/>
                </a:lnTo>
                <a:lnTo>
                  <a:pt x="297" y="477"/>
                </a:lnTo>
                <a:cubicBezTo>
                  <a:pt x="275" y="477"/>
                  <a:pt x="257" y="459"/>
                  <a:pt x="257" y="437"/>
                </a:cubicBezTo>
                <a:cubicBezTo>
                  <a:pt x="257" y="415"/>
                  <a:pt x="275" y="398"/>
                  <a:pt x="297" y="398"/>
                </a:cubicBezTo>
                <a:lnTo>
                  <a:pt x="379" y="398"/>
                </a:lnTo>
                <a:lnTo>
                  <a:pt x="379" y="315"/>
                </a:lnTo>
                <a:cubicBezTo>
                  <a:pt x="379" y="293"/>
                  <a:pt x="397" y="275"/>
                  <a:pt x="419" y="275"/>
                </a:cubicBezTo>
                <a:cubicBezTo>
                  <a:pt x="441" y="275"/>
                  <a:pt x="459" y="293"/>
                  <a:pt x="459" y="315"/>
                </a:cubicBezTo>
                <a:lnTo>
                  <a:pt x="459" y="398"/>
                </a:lnTo>
                <a:lnTo>
                  <a:pt x="541" y="398"/>
                </a:lnTo>
                <a:cubicBezTo>
                  <a:pt x="563" y="398"/>
                  <a:pt x="581" y="415"/>
                  <a:pt x="581" y="437"/>
                </a:cubicBezTo>
                <a:close/>
                <a:moveTo>
                  <a:pt x="806" y="386"/>
                </a:moveTo>
                <a:lnTo>
                  <a:pt x="761" y="386"/>
                </a:lnTo>
                <a:cubicBezTo>
                  <a:pt x="762" y="398"/>
                  <a:pt x="763" y="411"/>
                  <a:pt x="763" y="424"/>
                </a:cubicBezTo>
                <a:cubicBezTo>
                  <a:pt x="763" y="432"/>
                  <a:pt x="762" y="440"/>
                  <a:pt x="761" y="449"/>
                </a:cubicBezTo>
                <a:lnTo>
                  <a:pt x="806" y="449"/>
                </a:lnTo>
                <a:cubicBezTo>
                  <a:pt x="824" y="449"/>
                  <a:pt x="839" y="434"/>
                  <a:pt x="839" y="417"/>
                </a:cubicBezTo>
                <a:cubicBezTo>
                  <a:pt x="839" y="400"/>
                  <a:pt x="824" y="386"/>
                  <a:pt x="806" y="386"/>
                </a:cubicBezTo>
                <a:close/>
                <a:moveTo>
                  <a:pt x="681" y="201"/>
                </a:moveTo>
                <a:lnTo>
                  <a:pt x="714" y="168"/>
                </a:lnTo>
                <a:cubicBezTo>
                  <a:pt x="726" y="156"/>
                  <a:pt x="727" y="135"/>
                  <a:pt x="715" y="123"/>
                </a:cubicBezTo>
                <a:cubicBezTo>
                  <a:pt x="702" y="111"/>
                  <a:pt x="682" y="111"/>
                  <a:pt x="669" y="124"/>
                </a:cubicBezTo>
                <a:lnTo>
                  <a:pt x="636" y="157"/>
                </a:lnTo>
                <a:cubicBezTo>
                  <a:pt x="653" y="170"/>
                  <a:pt x="668" y="185"/>
                  <a:pt x="681" y="201"/>
                </a:cubicBezTo>
                <a:close/>
                <a:moveTo>
                  <a:pt x="418" y="79"/>
                </a:moveTo>
                <a:cubicBezTo>
                  <a:pt x="429" y="79"/>
                  <a:pt x="439" y="80"/>
                  <a:pt x="450" y="81"/>
                </a:cubicBezTo>
                <a:lnTo>
                  <a:pt x="450" y="32"/>
                </a:lnTo>
                <a:cubicBezTo>
                  <a:pt x="450" y="14"/>
                  <a:pt x="436" y="0"/>
                  <a:pt x="418" y="0"/>
                </a:cubicBezTo>
                <a:cubicBezTo>
                  <a:pt x="401" y="0"/>
                  <a:pt x="387" y="14"/>
                  <a:pt x="387" y="32"/>
                </a:cubicBezTo>
                <a:lnTo>
                  <a:pt x="387" y="81"/>
                </a:lnTo>
                <a:cubicBezTo>
                  <a:pt x="397" y="80"/>
                  <a:pt x="408" y="79"/>
                  <a:pt x="418" y="79"/>
                </a:cubicBezTo>
                <a:close/>
                <a:moveTo>
                  <a:pt x="154" y="205"/>
                </a:moveTo>
                <a:cubicBezTo>
                  <a:pt x="167" y="188"/>
                  <a:pt x="182" y="174"/>
                  <a:pt x="198" y="160"/>
                </a:cubicBezTo>
                <a:lnTo>
                  <a:pt x="167" y="130"/>
                </a:lnTo>
                <a:cubicBezTo>
                  <a:pt x="155" y="117"/>
                  <a:pt x="134" y="116"/>
                  <a:pt x="122" y="129"/>
                </a:cubicBezTo>
                <a:cubicBezTo>
                  <a:pt x="110" y="141"/>
                  <a:pt x="110" y="161"/>
                  <a:pt x="123" y="174"/>
                </a:cubicBezTo>
                <a:lnTo>
                  <a:pt x="154" y="205"/>
                </a:lnTo>
                <a:close/>
                <a:moveTo>
                  <a:pt x="75" y="424"/>
                </a:moveTo>
                <a:cubicBezTo>
                  <a:pt x="75" y="411"/>
                  <a:pt x="75" y="398"/>
                  <a:pt x="77" y="386"/>
                </a:cubicBezTo>
                <a:lnTo>
                  <a:pt x="32" y="386"/>
                </a:lnTo>
                <a:cubicBezTo>
                  <a:pt x="14" y="386"/>
                  <a:pt x="0" y="400"/>
                  <a:pt x="0" y="417"/>
                </a:cubicBezTo>
                <a:cubicBezTo>
                  <a:pt x="0" y="434"/>
                  <a:pt x="14" y="449"/>
                  <a:pt x="32" y="449"/>
                </a:cubicBezTo>
                <a:lnTo>
                  <a:pt x="76" y="449"/>
                </a:lnTo>
                <a:cubicBezTo>
                  <a:pt x="75" y="440"/>
                  <a:pt x="75" y="432"/>
                  <a:pt x="75" y="4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32"/>
          <p:cNvSpPr txBox="1"/>
          <p:nvPr/>
        </p:nvSpPr>
        <p:spPr>
          <a:xfrm>
            <a:off x="452711" y="2320181"/>
            <a:ext cx="6624736" cy="2492990"/>
          </a:xfrm>
          <a:prstGeom prst="rect">
            <a:avLst/>
          </a:prstGeom>
          <a:noFill/>
        </p:spPr>
        <p:txBody>
          <a:bodyPr wrap="square" rtlCol="0">
            <a:spAutoFit/>
          </a:bodyPr>
          <a:lstStyle/>
          <a:p>
            <a:pPr algn="just">
              <a:lnSpc>
                <a:spcPct val="130000"/>
              </a:lnSpc>
            </a:pPr>
            <a:r>
              <a:rPr lang="zh-CN" altLang="zh-CN" sz="2400" b="1" dirty="0" smtClean="0">
                <a:solidFill>
                  <a:schemeClr val="bg1"/>
                </a:solidFill>
                <a:latin typeface="楷体" panose="02010609060101010101" pitchFamily="49" charset="-122"/>
                <a:ea typeface="楷体" panose="02010609060101010101" pitchFamily="49" charset="-122"/>
              </a:rPr>
              <a:t>持有当地常住户口的居民，凡共同生活的家庭成员人均收入低于当地最低生活保障标准，且家庭财产状况等符合当地政府规定条件的，可以申请最低生活保障。农业户口享受农村低保，非农业户口的享受城镇低保。</a:t>
            </a:r>
            <a:endParaRPr lang="en-US" sz="2400" b="1" dirty="0">
              <a:solidFill>
                <a:schemeClr val="bg1"/>
              </a:solidFill>
              <a:latin typeface="楷体" panose="02010609060101010101" pitchFamily="49" charset="-122"/>
              <a:ea typeface="楷体" panose="02010609060101010101" pitchFamily="49" charset="-122"/>
              <a:sym typeface="Arial" panose="020B0604020202020204" pitchFamily="34" charset="0"/>
            </a:endParaRPr>
          </a:p>
        </p:txBody>
      </p:sp>
      <p:sp>
        <p:nvSpPr>
          <p:cNvPr id="10" name="Freeform 5"/>
          <p:cNvSpPr/>
          <p:nvPr/>
        </p:nvSpPr>
        <p:spPr bwMode="auto">
          <a:xfrm>
            <a:off x="400007" y="39954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6"/>
          <p:cNvSpPr/>
          <p:nvPr/>
        </p:nvSpPr>
        <p:spPr bwMode="auto">
          <a:xfrm>
            <a:off x="222598" y="22381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7"/>
          <p:cNvSpPr/>
          <p:nvPr/>
        </p:nvSpPr>
        <p:spPr bwMode="auto">
          <a:xfrm>
            <a:off x="222598" y="15351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8"/>
          <p:cNvSpPr>
            <a:spLocks noEditPoints="1"/>
          </p:cNvSpPr>
          <p:nvPr/>
        </p:nvSpPr>
        <p:spPr bwMode="auto">
          <a:xfrm>
            <a:off x="547288" y="27234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TextBox 104"/>
          <p:cNvSpPr txBox="1">
            <a:spLocks noChangeArrowheads="1"/>
          </p:cNvSpPr>
          <p:nvPr/>
        </p:nvSpPr>
        <p:spPr bwMode="auto">
          <a:xfrm>
            <a:off x="1228468" y="160213"/>
            <a:ext cx="5315553"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950" b="1" dirty="0" smtClean="0">
                <a:solidFill>
                  <a:schemeClr val="accent1"/>
                </a:solidFill>
                <a:latin typeface="微软雅黑" panose="020B0503020204020204" pitchFamily="34" charset="-122"/>
                <a:ea typeface="微软雅黑" panose="020B0503020204020204" pitchFamily="34" charset="-122"/>
              </a:rPr>
              <a:t>城乡低保的定义：</a:t>
            </a:r>
            <a:endParaRPr lang="zh-CN" altLang="en-US" sz="2950" b="1" dirty="0">
              <a:solidFill>
                <a:schemeClr val="accent1"/>
              </a:solidFill>
              <a:latin typeface="微软雅黑" panose="020B0503020204020204" pitchFamily="34" charset="-122"/>
              <a:ea typeface="微软雅黑" panose="020B0503020204020204" pitchFamily="34" charset="-122"/>
            </a:endParaRPr>
          </a:p>
        </p:txBody>
      </p:sp>
      <p:pic>
        <p:nvPicPr>
          <p:cNvPr id="35842" name="Picture 2" descr="https://ss0.bdstatic.com/70cFvHSh_Q1YnxGkpoWK1HF6hhy/it/u=2610429844,2105320650&amp;fm=26&amp;gp=0.jpg"/>
          <p:cNvPicPr>
            <a:picLocks noChangeAspect="1" noChangeArrowheads="1"/>
          </p:cNvPicPr>
          <p:nvPr/>
        </p:nvPicPr>
        <p:blipFill>
          <a:blip r:embed="rId1" cstate="print"/>
          <a:srcRect/>
          <a:stretch>
            <a:fillRect/>
          </a:stretch>
        </p:blipFill>
        <p:spPr bwMode="auto">
          <a:xfrm>
            <a:off x="7581503" y="1600101"/>
            <a:ext cx="4104456" cy="410445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肘形连接符 43"/>
          <p:cNvSpPr>
            <a:spLocks noChangeShapeType="1"/>
          </p:cNvSpPr>
          <p:nvPr/>
        </p:nvSpPr>
        <p:spPr bwMode="auto">
          <a:xfrm rot="10800000" flipH="1">
            <a:off x="8165779" y="2072139"/>
            <a:ext cx="97574" cy="19192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肘形连接符 17"/>
          <p:cNvSpPr>
            <a:spLocks noChangeShapeType="1"/>
          </p:cNvSpPr>
          <p:nvPr/>
        </p:nvSpPr>
        <p:spPr bwMode="auto">
          <a:xfrm rot="16200000" flipH="1">
            <a:off x="8040440" y="4212666"/>
            <a:ext cx="339879" cy="356600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肘形连接符 46"/>
          <p:cNvSpPr>
            <a:spLocks noChangeShapeType="1"/>
          </p:cNvSpPr>
          <p:nvPr/>
        </p:nvSpPr>
        <p:spPr bwMode="auto">
          <a:xfrm rot="10800000" flipV="1">
            <a:off x="4403563" y="4157349"/>
            <a:ext cx="189833" cy="80693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肘形连接符 51"/>
          <p:cNvSpPr>
            <a:spLocks noChangeShapeType="1"/>
          </p:cNvSpPr>
          <p:nvPr/>
        </p:nvSpPr>
        <p:spPr bwMode="auto">
          <a:xfrm rot="16200000" flipV="1">
            <a:off x="5415645" y="1493698"/>
            <a:ext cx="128132" cy="1904086"/>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689910" y="2653888"/>
            <a:ext cx="3494611" cy="3239562"/>
            <a:chOff x="3898426" y="1805124"/>
            <a:chExt cx="4494140" cy="4166144"/>
          </a:xfrm>
        </p:grpSpPr>
        <p:sp>
          <p:nvSpPr>
            <p:cNvPr id="37" name="椭圆 12"/>
            <p:cNvSpPr>
              <a:spLocks noChangeArrowheads="1"/>
            </p:cNvSpPr>
            <p:nvPr/>
          </p:nvSpPr>
          <p:spPr bwMode="auto">
            <a:xfrm flipH="1">
              <a:off x="5881907" y="1805124"/>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椭圆 10"/>
            <p:cNvSpPr>
              <a:spLocks noChangeArrowheads="1"/>
            </p:cNvSpPr>
            <p:nvPr/>
          </p:nvSpPr>
          <p:spPr bwMode="auto">
            <a:xfrm flipH="1">
              <a:off x="7771164" y="3503547"/>
              <a:ext cx="516444" cy="516444"/>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椭圆 11"/>
            <p:cNvSpPr>
              <a:spLocks noChangeArrowheads="1"/>
            </p:cNvSpPr>
            <p:nvPr/>
          </p:nvSpPr>
          <p:spPr bwMode="auto">
            <a:xfrm flipH="1">
              <a:off x="5881907" y="5241328"/>
              <a:ext cx="515252" cy="516445"/>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椭圆 44"/>
            <p:cNvSpPr>
              <a:spLocks noChangeArrowheads="1"/>
            </p:cNvSpPr>
            <p:nvPr/>
          </p:nvSpPr>
          <p:spPr bwMode="auto">
            <a:xfrm flipH="1">
              <a:off x="4010541" y="3503547"/>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左弧形箭头 1"/>
            <p:cNvSpPr>
              <a:spLocks noChangeArrowheads="1"/>
            </p:cNvSpPr>
            <p:nvPr/>
          </p:nvSpPr>
          <p:spPr bwMode="auto">
            <a:xfrm>
              <a:off x="3898426" y="1805124"/>
              <a:ext cx="1892835" cy="4166144"/>
            </a:xfrm>
            <a:prstGeom prst="curvedRightArrow">
              <a:avLst>
                <a:gd name="adj1" fmla="val 24996"/>
                <a:gd name="adj2" fmla="val 50022"/>
                <a:gd name="adj3" fmla="val 25000"/>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左弧形箭头 39"/>
            <p:cNvSpPr>
              <a:spLocks noChangeArrowheads="1"/>
            </p:cNvSpPr>
            <p:nvPr/>
          </p:nvSpPr>
          <p:spPr bwMode="auto">
            <a:xfrm flipH="1">
              <a:off x="6498539" y="1805124"/>
              <a:ext cx="1894027" cy="4166144"/>
            </a:xfrm>
            <a:prstGeom prst="curvedRightArrow">
              <a:avLst>
                <a:gd name="adj1" fmla="val 24980"/>
                <a:gd name="adj2" fmla="val 49990"/>
                <a:gd name="adj3" fmla="val 25000"/>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4653753" y="3413253"/>
              <a:ext cx="3055923" cy="695384"/>
            </a:xfrm>
            <a:prstGeom prst="rect">
              <a:avLst/>
            </a:prstGeom>
          </p:spPr>
          <p:txBody>
            <a:bodyPr wrap="square">
              <a:spAutoFit/>
            </a:bodyPr>
            <a:lstStyle/>
            <a:p>
              <a:pPr algn="just">
                <a:lnSpc>
                  <a:spcPct val="120000"/>
                </a:lnSpc>
              </a:pPr>
              <a:endParaRPr lang="en-GB" sz="2800" b="1" dirty="0">
                <a:solidFill>
                  <a:srgbClr val="FF0000"/>
                </a:solidFill>
                <a:latin typeface="楷体" panose="02010609060101010101" pitchFamily="49" charset="-122"/>
                <a:ea typeface="楷体" panose="02010609060101010101" pitchFamily="49" charset="-122"/>
                <a:cs typeface="+mn-ea"/>
                <a:sym typeface="Arial" panose="020B0604020202020204" pitchFamily="34" charset="0"/>
              </a:endParaRPr>
            </a:p>
          </p:txBody>
        </p:sp>
        <p:grpSp>
          <p:nvGrpSpPr>
            <p:cNvPr id="70" name="Group 69"/>
            <p:cNvGrpSpPr/>
            <p:nvPr/>
          </p:nvGrpSpPr>
          <p:grpSpPr>
            <a:xfrm>
              <a:off x="5981606" y="5340706"/>
              <a:ext cx="317153" cy="317695"/>
              <a:chOff x="9145588" y="4435471"/>
              <a:chExt cx="464344" cy="465137"/>
            </a:xfrm>
          </p:grpSpPr>
          <p:sp>
            <p:nvSpPr>
              <p:cNvPr id="71" name="AutoShape 7"/>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7864358" y="3622124"/>
              <a:ext cx="317153" cy="317695"/>
              <a:chOff x="7287419" y="3505994"/>
              <a:chExt cx="464344" cy="465138"/>
            </a:xfrm>
          </p:grpSpPr>
          <p:sp>
            <p:nvSpPr>
              <p:cNvPr id="81"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4146264" y="3609536"/>
              <a:ext cx="238000" cy="317695"/>
              <a:chOff x="2639220" y="3510754"/>
              <a:chExt cx="348456" cy="465137"/>
            </a:xfrm>
          </p:grpSpPr>
          <p:sp>
            <p:nvSpPr>
              <p:cNvPr id="88" name="AutoShape 115"/>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0" name="Group 89"/>
            <p:cNvGrpSpPr/>
            <p:nvPr/>
          </p:nvGrpSpPr>
          <p:grpSpPr>
            <a:xfrm>
              <a:off x="5992775" y="1913195"/>
              <a:ext cx="317153" cy="317153"/>
              <a:chOff x="4439444" y="1652588"/>
              <a:chExt cx="464344" cy="464344"/>
            </a:xfrm>
          </p:grpSpPr>
          <p:sp>
            <p:nvSpPr>
              <p:cNvPr id="9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75"/>
                    </a:cubicBezTo>
                    <a:lnTo>
                      <a:pt x="18720" y="20175"/>
                    </a:lnTo>
                    <a:cubicBezTo>
                      <a:pt x="18722" y="20959"/>
                      <a:pt x="19366" y="21600"/>
                      <a:pt x="20170" y="21600"/>
                    </a:cubicBezTo>
                    <a:cubicBezTo>
                      <a:pt x="20955" y="21600"/>
                      <a:pt x="21599" y="20956"/>
                      <a:pt x="21599" y="20170"/>
                    </a:cubicBezTo>
                    <a:cubicBezTo>
                      <a:pt x="21599" y="20175"/>
                      <a:pt x="21597" y="2017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56" name="Freeform 5"/>
          <p:cNvSpPr/>
          <p:nvPr/>
        </p:nvSpPr>
        <p:spPr bwMode="auto">
          <a:xfrm>
            <a:off x="400007" y="39954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6"/>
          <p:cNvSpPr/>
          <p:nvPr/>
        </p:nvSpPr>
        <p:spPr bwMode="auto">
          <a:xfrm>
            <a:off x="222598" y="22381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7"/>
          <p:cNvSpPr/>
          <p:nvPr/>
        </p:nvSpPr>
        <p:spPr bwMode="auto">
          <a:xfrm>
            <a:off x="222598" y="15351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8"/>
          <p:cNvSpPr>
            <a:spLocks noEditPoints="1"/>
          </p:cNvSpPr>
          <p:nvPr/>
        </p:nvSpPr>
        <p:spPr bwMode="auto">
          <a:xfrm>
            <a:off x="547288" y="27234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矩形 60"/>
          <p:cNvSpPr/>
          <p:nvPr/>
        </p:nvSpPr>
        <p:spPr>
          <a:xfrm>
            <a:off x="1460823" y="1960141"/>
            <a:ext cx="2967480" cy="923330"/>
          </a:xfrm>
          <a:prstGeom prst="rect">
            <a:avLst/>
          </a:prstGeom>
          <a:noFill/>
        </p:spPr>
        <p:txBody>
          <a:bodyPr wrap="none" lIns="91440" tIns="45720" rIns="91440" bIns="45720">
            <a:spAutoFit/>
            <a:scene3d>
              <a:camera prst="isometricOffAxis1Right"/>
              <a:lightRig rig="glow" dir="tl">
                <a:rot lat="0" lon="0" rev="5400000"/>
              </a:lightRig>
            </a:scene3d>
            <a:sp3d contourW="12700">
              <a:bevelT w="25400" h="25400"/>
              <a:contourClr>
                <a:schemeClr val="accent6">
                  <a:shade val="73000"/>
                </a:schemeClr>
              </a:contourClr>
            </a:sp3d>
          </a:bodyPr>
          <a:lstStyle/>
          <a:p>
            <a:pPr algn="ctr"/>
            <a:r>
              <a:rPr lang="zh-CN" altLang="en-US" sz="5400" b="1" dirty="0" smtClean="0">
                <a:ln w="11430">
                  <a:solidFill>
                    <a:srgbClr val="FF0000"/>
                  </a:solidFill>
                </a:ln>
                <a:solidFill>
                  <a:srgbClr val="FF0000"/>
                </a:solidFill>
                <a:effectLst>
                  <a:outerShdw blurRad="50800" dist="38100" dir="2700000" algn="tl" rotWithShape="0">
                    <a:prstClr val="black">
                      <a:alpha val="40000"/>
                    </a:prstClr>
                  </a:outerShdw>
                </a:effectLst>
              </a:rPr>
              <a:t>应保尽保</a:t>
            </a:r>
            <a:endParaRPr lang="zh-CN" altLang="en-US" sz="5400" b="1" cap="none" spc="0" dirty="0">
              <a:ln w="11430">
                <a:solidFill>
                  <a:srgbClr val="FF0000"/>
                </a:solidFill>
              </a:ln>
              <a:solidFill>
                <a:srgbClr val="FF0000"/>
              </a:solidFill>
              <a:effectLst>
                <a:outerShdw blurRad="50800" dist="38100" dir="2700000" algn="tl" rotWithShape="0">
                  <a:prstClr val="black">
                    <a:alpha val="40000"/>
                  </a:prstClr>
                </a:outerShdw>
              </a:effectLst>
            </a:endParaRPr>
          </a:p>
        </p:txBody>
      </p:sp>
      <p:sp>
        <p:nvSpPr>
          <p:cNvPr id="62" name="矩形 61"/>
          <p:cNvSpPr/>
          <p:nvPr/>
        </p:nvSpPr>
        <p:spPr>
          <a:xfrm>
            <a:off x="7615498" y="1096045"/>
            <a:ext cx="4339651" cy="923330"/>
          </a:xfrm>
          <a:prstGeom prst="rect">
            <a:avLst/>
          </a:prstGeom>
          <a:noFill/>
          <a:scene3d>
            <a:camera prst="isometricOffAxis1Right"/>
            <a:lightRig rig="glow" dir="tl">
              <a:rot lat="0" lon="0" rev="5400000"/>
            </a:lightRig>
          </a:scene3d>
          <a:sp3d>
            <a:bevelT w="165100" prst="coolSlant"/>
          </a:sp3d>
        </p:spPr>
        <p:txBody>
          <a:bodyPr wrap="none" lIns="91440" tIns="45720" rIns="91440" bIns="45720">
            <a:spAutoFit/>
            <a:sp3d contourW="12700">
              <a:bevelT w="25400" h="25400"/>
              <a:contourClr>
                <a:schemeClr val="accent6">
                  <a:shade val="73000"/>
                </a:schemeClr>
              </a:contourClr>
            </a:sp3d>
          </a:bodyPr>
          <a:lstStyle/>
          <a:p>
            <a:pPr algn="ctr"/>
            <a:r>
              <a:rPr lang="zh-CN" altLang="zh-CN" sz="5400" b="1" dirty="0" smtClean="0">
                <a:solidFill>
                  <a:srgbClr val="FF0000"/>
                </a:solidFill>
              </a:rPr>
              <a:t>公开公平公正</a:t>
            </a:r>
            <a:endParaRPr lang="zh-CN" altLang="en-US" sz="5400" b="1" cap="none" spc="0" dirty="0">
              <a:ln w="11430">
                <a:solidFill>
                  <a:srgbClr val="FF0000"/>
                </a:solidFill>
              </a:ln>
              <a:solidFill>
                <a:srgbClr val="FF0000"/>
              </a:solidFill>
              <a:effectLst>
                <a:outerShdw blurRad="50800" dist="38100" dir="2700000" algn="tl" rotWithShape="0">
                  <a:prstClr val="black">
                    <a:alpha val="40000"/>
                  </a:prstClr>
                </a:outerShdw>
              </a:effectLst>
            </a:endParaRPr>
          </a:p>
        </p:txBody>
      </p:sp>
      <p:sp>
        <p:nvSpPr>
          <p:cNvPr id="63" name="矩形 62"/>
          <p:cNvSpPr/>
          <p:nvPr/>
        </p:nvSpPr>
        <p:spPr>
          <a:xfrm>
            <a:off x="994780" y="5128493"/>
            <a:ext cx="2967480" cy="923330"/>
          </a:xfrm>
          <a:prstGeom prst="rect">
            <a:avLst/>
          </a:prstGeom>
          <a:noFill/>
          <a:scene3d>
            <a:camera prst="isometricOffAxis1Right"/>
            <a:lightRig rig="glow" dir="tl">
              <a:rot lat="0" lon="0" rev="5400000"/>
            </a:lightRig>
          </a:scene3d>
          <a:sp3d>
            <a:bevelT w="165100" prst="coolSlant"/>
          </a:sp3d>
        </p:spPr>
        <p:txBody>
          <a:bodyPr wrap="none" lIns="91440" tIns="45720" rIns="91440" bIns="45720">
            <a:spAutoFit/>
            <a:sp3d contourW="12700">
              <a:bevelT w="25400" h="25400"/>
              <a:contourClr>
                <a:schemeClr val="accent6">
                  <a:shade val="73000"/>
                </a:schemeClr>
              </a:contourClr>
            </a:sp3d>
          </a:bodyPr>
          <a:lstStyle/>
          <a:p>
            <a:pPr algn="ctr"/>
            <a:r>
              <a:rPr lang="zh-CN" altLang="en-US" sz="5400" b="1" dirty="0" smtClean="0">
                <a:solidFill>
                  <a:srgbClr val="FF0000"/>
                </a:solidFill>
              </a:rPr>
              <a:t>动态管理</a:t>
            </a:r>
            <a:endParaRPr lang="zh-CN" altLang="en-US" sz="5400" b="1" cap="none" spc="0" dirty="0">
              <a:ln w="11430">
                <a:solidFill>
                  <a:srgbClr val="FF0000"/>
                </a:solidFill>
              </a:ln>
              <a:solidFill>
                <a:srgbClr val="FF0000"/>
              </a:solidFill>
              <a:effectLst>
                <a:outerShdw blurRad="50800" dist="38100" dir="2700000" algn="tl" rotWithShape="0">
                  <a:prstClr val="black">
                    <a:alpha val="40000"/>
                  </a:prstClr>
                </a:outerShdw>
              </a:effectLst>
            </a:endParaRPr>
          </a:p>
        </p:txBody>
      </p:sp>
      <p:sp>
        <p:nvSpPr>
          <p:cNvPr id="64" name="矩形 63"/>
          <p:cNvSpPr/>
          <p:nvPr/>
        </p:nvSpPr>
        <p:spPr>
          <a:xfrm>
            <a:off x="9669735" y="5200501"/>
            <a:ext cx="2967480" cy="923330"/>
          </a:xfrm>
          <a:prstGeom prst="rect">
            <a:avLst/>
          </a:prstGeom>
          <a:noFill/>
          <a:scene3d>
            <a:camera prst="isometricOffAxis1Right"/>
            <a:lightRig rig="glow" dir="tl">
              <a:rot lat="0" lon="0" rev="5400000"/>
            </a:lightRig>
          </a:scene3d>
          <a:sp3d>
            <a:bevelT w="165100" prst="coolSlant"/>
          </a:sp3d>
        </p:spPr>
        <p:txBody>
          <a:bodyPr wrap="none" lIns="91440" tIns="45720" rIns="91440" bIns="45720">
            <a:spAutoFit/>
            <a:sp3d contourW="12700">
              <a:bevelT w="25400" h="25400"/>
              <a:contourClr>
                <a:schemeClr val="accent6">
                  <a:shade val="73000"/>
                </a:schemeClr>
              </a:contourClr>
            </a:sp3d>
          </a:bodyPr>
          <a:lstStyle/>
          <a:p>
            <a:pPr algn="ctr"/>
            <a:r>
              <a:rPr lang="zh-CN" altLang="en-US" sz="5400" b="1" cap="none" spc="0" dirty="0" smtClean="0">
                <a:ln w="11430">
                  <a:solidFill>
                    <a:srgbClr val="FF0000"/>
                  </a:solidFill>
                </a:ln>
                <a:solidFill>
                  <a:srgbClr val="FF0000"/>
                </a:solidFill>
                <a:effectLst>
                  <a:outerShdw blurRad="50800" dist="38100" dir="2700000" algn="tl" rotWithShape="0">
                    <a:prstClr val="black">
                      <a:alpha val="40000"/>
                    </a:prstClr>
                  </a:outerShdw>
                </a:effectLst>
              </a:rPr>
              <a:t>统筹兼顾</a:t>
            </a:r>
            <a:endParaRPr lang="zh-CN" altLang="en-US" sz="5400" b="1" cap="none" spc="0" dirty="0">
              <a:ln w="11430">
                <a:solidFill>
                  <a:srgbClr val="FF0000"/>
                </a:solidFill>
              </a:ln>
              <a:solidFill>
                <a:srgbClr val="FF0000"/>
              </a:solidFill>
              <a:effectLst>
                <a:outerShdw blurRad="50800" dist="38100" dir="2700000" algn="tl" rotWithShape="0">
                  <a:prstClr val="black">
                    <a:alpha val="40000"/>
                  </a:prstClr>
                </a:outerShdw>
              </a:effectLst>
            </a:endParaRPr>
          </a:p>
        </p:txBody>
      </p:sp>
      <p:sp>
        <p:nvSpPr>
          <p:cNvPr id="65" name="矩形 64"/>
          <p:cNvSpPr/>
          <p:nvPr/>
        </p:nvSpPr>
        <p:spPr>
          <a:xfrm>
            <a:off x="5205239" y="3256285"/>
            <a:ext cx="2395469"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dirty="0" smtClean="0">
                <a:solidFill>
                  <a:srgbClr val="FF0000"/>
                </a:solidFill>
                <a:latin typeface="楷体" panose="02010609060101010101" pitchFamily="49" charset="-122"/>
                <a:ea typeface="楷体" panose="02010609060101010101" pitchFamily="49" charset="-122"/>
                <a:cs typeface="+mn-ea"/>
                <a:sym typeface="Arial" panose="020B0604020202020204" pitchFamily="34" charset="0"/>
              </a:rPr>
              <a:t>低保工作原则</a:t>
            </a:r>
            <a:endParaRPr lang="en-GB" altLang="zh-CN" sz="5400" b="1" dirty="0" smtClean="0">
              <a:solidFill>
                <a:srgbClr val="FF0000"/>
              </a:solidFill>
              <a:latin typeface="楷体" panose="02010609060101010101" pitchFamily="49" charset="-122"/>
              <a:ea typeface="楷体" panose="02010609060101010101" pitchFamily="49"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ISPRING_PRESENTATION_TITLE" val="bt040.pptx"/>
  <p:tag name="ISPRING_ULTRA_SCORM_COURSE_ID" val="C0D2E2FF-A271-4D79-9BD6-5F7ADCFD7A4D"/>
  <p:tag name="ISPRING_SCORM_RATE_SLIDES" val="1"/>
  <p:tag name="ISPRINGONLINEFOLDERID" val="0"/>
  <p:tag name="ISPRINGONLINEFOLDERPATH" val="Content List"/>
  <p:tag name="ISPRINGCLOUDFOLDERID" val="0"/>
  <p:tag name="ISPRINGCLOUDFOLDERPATH" val="Repository"/>
  <p:tag name="ISPRING_PLAYERS_CUSTOMIZATION" val="UEsDBBQAAgAIAGNbb0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jW29J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GNbb0m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Y1tvSS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Y1tvSW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Y1tv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Y1tvSbO/s1BtAAAAcgAAABwAAAB1bml2ZXJzYWwvbG9jYWxfc2V0dGluZ3MueG1sDcw9DoMwDEDhnVNYnsrQv42BwMZYVSo9gBUshOTYKLGqcnuyveHT68d/EvhxLptpwOftgcAabdl0Dfidp2uHUJx0ITHlgGoI49D0YpHkw+4VFtiFDs4zpxrOL0pVvjMXVievZ7hE248W70NzAl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jW29JLeNraD8IAACQIAAAKQAAAHVuaXZlcnNhbC9za2luX2N1c3RvbWl6YXRpb25fc2V0dGluZ3MueG1stVrrbuJKEv5/nqLF6khnpVW4mFtWDCtfmsQaYjjYSWZ2tUIN7gQrtpu1G2Y44sc+zT7YPslWt+1gEyB2ZhZPonF11VfVdesLGcQvXqhvYs4C7w/CPRbalHMvfI6HvyA0WDKfRdOIxpTH9QPl0Qtd9s0Mn5igATXmJHRJ5OpiNB420Eh+UL+n9o0+vLW1dgv12riF+8jAHR3GrhXjWtFhzGg19UH9CCLBjeiShvw06qBeGH0rYIYxjbgZuvT7UCly54eKM7iJiOsBXzzstsWzz7TujbZ4ULvZ6XXwvqUqitJFesdoGo19r3fdU5sIN9qdhrLX+i2lpaBmp9O87u6bvVZHgbfRdRdQ2vi6i9q9drtl7Fu4BdJIVTWjpe97ynWzqYI23L/W96OR1ms0ULPZVNrGvtNVRloDAbcCGKrSFw5UDEVTuntVU5t9BY30kTZq77GBu3oH9Vu422js25qmNBoH5x5ml3fXgVp6Opk73wE8GYKToyK36ieSa7DcRBEwOzRY+4RTFJKAfqrJnAy5zFj025Ktd3+upQkqkzljz+wqUhMikAXY8ATWoC5HMjZpV74w8nTkuZ9qiw3nLLxaspAD1FXIooD4teGfktxJZ1ZGkm1pVEXuiSzpQV1PfsqKpbogn+G5JLRkwZqEuzF7ZlcLsnx5jtgmdEuZudqtaeR74QtwN657Or6oyPdibnIaFOzDffGUF1tDPGMqzOti8ZSS9MmC+pnGhvxUkDuofN8jR6JbL/a4FFWb4rkkuibPtBiAviqeyzIhaClGrSee94U4/c6BXRHl37rI7pMdjYpKknZ5UYqtN+uq+bSO2LNwdlHu/UC/yvkMuk/4LCxsiKeUkJigUFgqSqnb5PyNI8b09biXDALQAsHNN5eUJCGn2lyf3E1V6+t8PLmZzDXzpjbUk6pEoix/+a3V7X9vdrrQulLBklD2nToeF8GQBOs0ymFZzmwyngMgHs8t/MWpDcXvyqKTe2dsWrg2TP9TGWA6ww+1ofhdRvR+NsOWM7fHpoHnpj23Jo70yxg72KgNv7INWpEtRZyhrUe/Ib6iCPqzF1EU+54rB0TP9sINLaHPmNyppjWfYduZmbpjTqza0GZRtPuLRCYbvoLsWZEYuV5MFj51pVrIETm+zi9R8I+vPOBkAfHCqzLaZ+qjad3MnclkbM+xZWSU2hCHLjIiIjRVB5qpNp4BRkRgIf+Y+Fxmn0RAqu9XBrk1b27H8OMIQ26955UPP/wD1kwxhGRKwxKCkDh4Blln24+TmSF8CAoRQWsSx99Y5BaSJh+6EtimpU8gNXUnh+8ImAwbAu+FS0gduuQl8O6wbas3eK5NvkCOQ21OKgpNPkNJfq4o9BXbUEPYLiFmqQ/mjSoqQpRhViBZDS6JyHd/h8hyCXLCm1uPbWKgCA9DmchqjK8qa7Lx7/cQSFMdn6n2BBicLd+evS0FUyIX1rkSuqAN6dgQ2fX7vfn3+Ug1x9iYQ7oZk8e5I7ukUBqQHQoZR8TdknBJ0YIuyQYqYQdjrufKMRF5acK/Nt4fiPC0//yati7LwF9+/YBJhYZ3wjLYMIMy2Kes+XvahdvSGXzQEJHrZ60o44APm2Dr2FJn5uTnhCj2go2fdOmfEahX46oG6107ftxf5cP2fzDGTlqwZkJH0zxWSQjDSiyWHFg8/UqCpjUCdelpERq+OKJWArAmKYbF0A/APIDnCoY8gEerQTxizTYd2Gw90oU4fpQQlrWaRO10vMUh0adwQn8t1QV9YrBf8inZJhsZWLtk+MtEObdVKiwtjumMwXALMJ+TpAJU3wvEIaoc7P0dzlyRrAaF+Tyyje/K6va9F7kigJ83AX27D3uKWCCpPomzvE4Wpb/9oCHJFGeJ3mm1DcRrgZaOVa4+fyhiNlZn+u1cVy0dixOFqGe/vBxUh/DJ2LHnY1UTCFAmAeHLFazCT+KgVx4rOREYeKQCXjp5m5Joufrvv/9THubInoSKUupfq+JA8YuuiV/x/mExTuN/lsBxVK0oKl9KCqYHqky0/PnKMSFBf8qRhSTLUsACccdVSjWUQBpG1XFU/fYOqsSWRcE2EewFK4LcqbPP0PjkXr82vCPRCzROhzG/KpD0vMhNXtmGwxF3w30vpBXFf3glEpN3zOlcNQx59oca9b3lS7L8unCASe/5kM+eq+Dpt6oF3fkIkroer44pF7esa0FLSN4PDWF7cq17JRxuVHwCPZwXLmhCHjF/Kq623t7lAoO4iYM0HvJIHOmztzxHvGLf0tgNn4gfA1uedMw6BRumYrOYQhZpx9wzUTtuHjelHDM+MB/WBT2ZTg66SD+W0nVNXv3mFbzS3lgOx6x0KGf6gXjMb9Hv/A1/jnjMb4s1ZQLnurc2HQ/lRbP7OI1EeXqZ2AEPDWWXSnmytyKPsGAs7mXj3ERSQpEzYC4dyrXR8QKalrOg5Q2un7F4EL5uX+6EzGInpx2L7x0KA4f0rV/O3wH3uE/PJ7ecB5Rg3tXy/VQFpDynSiD5/uDYGQkV8d2afqrBQYQsV6LTxzWUYnyqCXcmX9Gck1tn/Uy0s5yktOayaCD7uWznlVSGootXU8WSYr8sNKi/8dOgfilCgxT2fADDTbCgEYYc8KDLpREqEvPsq+wq7EHuSI/kzozmAfgKsEM4I2WVkCMUEktuq7JqSV7y47C35J5PtzRrVTlCzjmX5z+IoTouJ7fKx/SJ59M7pVSugrTXHXKx2ANz9LNS8kSWV3I0UrHoOFnEcvYnulW2+BxsPLEcZW1apHu+QzN+FPX6CVXAe877g3p+mYUe9eZr1mMaiALe2T86+B9QSwMEFAACAAgAY1tvSQ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BjW29JKwvAbUoAAABrAAAAGwAAAHVuaXZlcnNhbC91bml2ZXJzYWwucG5nLnhtbLOxr8jNUShLLSrOzM+zVTLUM1Cyt+PlsikoSi3LTC1XqACKGekZQICSQiUqtzwzpSQDKGRgbowQzEjNTM8osVWyMDCFC+oDzQQAUEsBAgAAFAACAAgAY1tvSRUOrShkBAAABxEAAB0AAAAAAAAAAQAAAAAAAAAAAHVuaXZlcnNhbC9jb21tb25fbWVzc2FnZXMubG5nUEsBAgAAFAACAAgAY1tvSQh+CyMpAwAAhgwAACcAAAAAAAAAAQAAAAAAnwQAAHVuaXZlcnNhbC9mbGFzaF9wdWJsaXNoaW5nX3NldHRpbmdzLnhtbFBLAQIAABQAAgAIAGNbb0m1/AlkugIAAFUKAAAhAAAAAAAAAAEAAAAAAA0IAAB1bml2ZXJzYWwvZmxhc2hfc2tpbl9zZXR0aW5ncy54bWxQSwECAAAUAAIACABjW29JKpYPZ/4CAACXCwAAJgAAAAAAAAABAAAAAAAGCwAAdW5pdmVyc2FsL2h0bWxfcHVibGlzaGluZ19zZXR0aW5ncy54bWxQSwECAAAUAAIACABjW29JaHFSkZoBAAAfBgAAHwAAAAAAAAABAAAAAABIDgAAdW5pdmVyc2FsL2h0bWxfc2tpbl9zZXR0aW5ncy5qc1BLAQIAABQAAgAIAGNbb0k9PC/RwQAAAOUBAAAaAAAAAAAAAAEAAAAAAB8QAAB1bml2ZXJzYWwvaTE4bl9wcmVzZXRzLnhtbFBLAQIAABQAAgAIAGNbb0mzv7NQbQAAAHIAAAAcAAAAAAAAAAEAAAAAABgRAAB1bml2ZXJzYWwvbG9jYWxfc2V0dGluZ3MueG1sUEsBAgAAFAACAAgARJRXRyO0Tvv7AgAAsAgAABQAAAAAAAAAAQAAAAAAvxEAAHVuaXZlcnNhbC9wbGF5ZXIueG1sUEsBAgAAFAACAAgAY1tvSS3ja2g/CAAAkCAAACkAAAAAAAAAAQAAAAAA7BQAAHVuaXZlcnNhbC9za2luX2N1c3RvbWl6YXRpb25fc2V0dGluZ3MueG1sUEsBAgAAFAACAAgAY1tvSQXZichKDQAA1SEAABcAAAAAAAAAAAAAAAAAch0AAHVuaXZlcnNhbC91bml2ZXJzYWwucG5nUEsBAgAAFAACAAgAY1tvSSsLwG1KAAAAawAAABsAAAAAAAAAAQAAAAAA8SoAAHVuaXZlcnNhbC91bml2ZXJzYWwucG5nLnhtbFBLBQYAAAAACwALAEkDAAB0KwAAAAA="/>
  <p:tag name="ISPRING_SCORM_ENDPOINT" val="&lt;endpoint&gt;&lt;enable&gt;0&lt;/enable&gt;&lt;lrs&gt;http://&lt;/lrs&gt;&lt;auth&gt;0&lt;/auth&gt;&lt;login&gt;&lt;/login&gt;&lt;password&gt;&lt;/password&gt;&lt;key&gt;&lt;/key&gt;&lt;name&gt;&lt;/name&gt;&lt;email&gt;&lt;/email&gt;&lt;/endpoint&gt;&#10;"/>
  <p:tag name="COMMONDATA" val="eyJoZGlkIjoiMjFlY2U4NGM3M2ZjMTBlNmYzZmJjYjY3YTZmY2QyMzAifQ=="/>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www.33ppt.com">
  <a:themeElements>
    <a:clrScheme name="自定义 373">
      <a:dk1>
        <a:sysClr val="windowText" lastClr="000000"/>
      </a:dk1>
      <a:lt1>
        <a:sysClr val="window" lastClr="FFFFFF"/>
      </a:lt1>
      <a:dk2>
        <a:srgbClr val="44546A"/>
      </a:dk2>
      <a:lt2>
        <a:srgbClr val="E7E6E6"/>
      </a:lt2>
      <a:accent1>
        <a:srgbClr val="B20827"/>
      </a:accent1>
      <a:accent2>
        <a:srgbClr val="F26668"/>
      </a:accent2>
      <a:accent3>
        <a:srgbClr val="B20827"/>
      </a:accent3>
      <a:accent4>
        <a:srgbClr val="F26668"/>
      </a:accent4>
      <a:accent5>
        <a:srgbClr val="B20827"/>
      </a:accent5>
      <a:accent6>
        <a:srgbClr val="F26668"/>
      </a:accent6>
      <a:hlink>
        <a:srgbClr val="B20827"/>
      </a:hlink>
      <a:folHlink>
        <a:srgbClr val="F2666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4136</Words>
  <Application>WPS 演示</Application>
  <PresentationFormat>自定义</PresentationFormat>
  <Paragraphs>295</Paragraphs>
  <Slides>29</Slides>
  <Notes>11</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29</vt:i4>
      </vt:variant>
    </vt:vector>
  </HeadingPairs>
  <TitlesOfParts>
    <vt:vector size="42" baseType="lpstr">
      <vt:lpstr>Arial</vt:lpstr>
      <vt:lpstr>宋体</vt:lpstr>
      <vt:lpstr>Wingdings</vt:lpstr>
      <vt:lpstr>Calibri</vt:lpstr>
      <vt:lpstr>微软雅黑</vt:lpstr>
      <vt:lpstr>隶书</vt:lpstr>
      <vt:lpstr>楷体</vt:lpstr>
      <vt:lpstr>Arial Unicode MS</vt:lpstr>
      <vt:lpstr>Calibri Light</vt:lpstr>
      <vt:lpstr>黑体</vt:lpstr>
      <vt:lpstr>仿宋</vt:lpstr>
      <vt:lpstr>华文行楷</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lenovo</cp:lastModifiedBy>
  <cp:revision>16</cp:revision>
  <dcterms:created xsi:type="dcterms:W3CDTF">2016-10-17T14:00:00Z</dcterms:created>
  <dcterms:modified xsi:type="dcterms:W3CDTF">2022-04-27T09:21:38Z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BDBAAA61F6E146D0AB59B3FE95B62A53</vt:lpwstr>
  </property>
  <property fmtid="{D5CDD505-2E9C-101B-9397-08002B2CF9AE}" pid="3" name="KSOProductBuildVer">
    <vt:lpwstr>2052-11.1.0.11636</vt:lpwstr>
  </property>
</Properties>
</file>